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9"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Canva Sans Bold" panose="020B0604020202020204" charset="0"/>
      <p:regular r:id="rId27"/>
    </p:embeddedFont>
    <p:embeddedFont>
      <p:font typeface="JetBrains Mono" panose="020B0604020202020204" charset="0"/>
      <p:regular r:id="rId28"/>
    </p:embeddedFont>
    <p:embeddedFont>
      <p:font typeface="JetBrains Mono Bold" panose="020B0604020202020204" charset="0"/>
      <p:regular r:id="rId29"/>
    </p:embeddedFont>
    <p:embeddedFont>
      <p:font typeface="League Spartan" panose="020B0604020202020204" charset="0"/>
      <p:regular r:id="rId30"/>
    </p:embeddedFont>
    <p:embeddedFont>
      <p:font typeface="Open Sauce Bold" panose="020B0604020202020204" charset="0"/>
      <p:regular r:id="rId31"/>
    </p:embeddedFont>
    <p:embeddedFont>
      <p:font typeface="Poppins Bold" panose="020B0604020202020204" charset="0"/>
      <p:regular r:id="rId32"/>
    </p:embeddedFont>
    <p:embeddedFont>
      <p:font typeface="Times New Roman" panose="02020603050405020304" pitchFamily="18" charset="0"/>
      <p:regular r:id="rId33"/>
    </p:embeddedFont>
    <p:embeddedFont>
      <p:font typeface="Times New Roman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4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F9726"/>
        </a:solidFill>
        <a:effectLst/>
      </p:bgPr>
    </p:bg>
    <p:spTree>
      <p:nvGrpSpPr>
        <p:cNvPr id="1" name=""/>
        <p:cNvGrpSpPr/>
        <p:nvPr/>
      </p:nvGrpSpPr>
      <p:grpSpPr>
        <a:xfrm>
          <a:off x="0" y="0"/>
          <a:ext cx="0" cy="0"/>
          <a:chOff x="0" y="0"/>
          <a:chExt cx="0" cy="0"/>
        </a:xfrm>
      </p:grpSpPr>
      <p:sp>
        <p:nvSpPr>
          <p:cNvPr id="2" name="Freeform 2"/>
          <p:cNvSpPr/>
          <p:nvPr/>
        </p:nvSpPr>
        <p:spPr>
          <a:xfrm rot="-5400000">
            <a:off x="9143999" y="188052"/>
            <a:ext cx="10156097" cy="10156097"/>
          </a:xfrm>
          <a:custGeom>
            <a:avLst/>
            <a:gdLst/>
            <a:ahLst/>
            <a:cxnLst/>
            <a:rect l="l" t="t" r="r" b="b"/>
            <a:pathLst>
              <a:path w="10156097" h="10156097">
                <a:moveTo>
                  <a:pt x="0" y="0"/>
                </a:moveTo>
                <a:lnTo>
                  <a:pt x="10156097" y="0"/>
                </a:lnTo>
                <a:lnTo>
                  <a:pt x="10156097" y="10156098"/>
                </a:lnTo>
                <a:lnTo>
                  <a:pt x="0" y="10156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012097" y="188053"/>
            <a:ext cx="10156097" cy="10156097"/>
          </a:xfrm>
          <a:custGeom>
            <a:avLst/>
            <a:gdLst/>
            <a:ahLst/>
            <a:cxnLst/>
            <a:rect l="l" t="t" r="r" b="b"/>
            <a:pathLst>
              <a:path w="10156097" h="10156097">
                <a:moveTo>
                  <a:pt x="0" y="0"/>
                </a:moveTo>
                <a:lnTo>
                  <a:pt x="10156097" y="0"/>
                </a:lnTo>
                <a:lnTo>
                  <a:pt x="10156097" y="10156097"/>
                </a:lnTo>
                <a:lnTo>
                  <a:pt x="0" y="101560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294604" y="73753"/>
            <a:ext cx="5698793" cy="1525872"/>
          </a:xfrm>
          <a:prstGeom prst="rect">
            <a:avLst/>
          </a:prstGeom>
        </p:spPr>
        <p:txBody>
          <a:bodyPr lIns="0" tIns="0" rIns="0" bIns="0" rtlCol="0" anchor="t">
            <a:spAutoFit/>
          </a:bodyPr>
          <a:lstStyle/>
          <a:p>
            <a:pPr algn="l">
              <a:lnSpc>
                <a:spcPts val="4096"/>
              </a:lnSpc>
            </a:pPr>
            <a:r>
              <a:rPr lang="en-US" sz="2926" b="1" spc="421" dirty="0">
                <a:solidFill>
                  <a:srgbClr val="FFFBF7"/>
                </a:solidFill>
                <a:latin typeface="Open Sauce Bold"/>
                <a:ea typeface="Open Sauce Bold"/>
                <a:cs typeface="Open Sauce Bold"/>
                <a:sym typeface="Open Sauce Bold"/>
              </a:rPr>
              <a:t>CENTRE NATIONAL DE LA CARTOGRAPHIE ET DE LA TÉLÉDÉTECTION</a:t>
            </a:r>
          </a:p>
        </p:txBody>
      </p:sp>
      <p:sp>
        <p:nvSpPr>
          <p:cNvPr id="7" name="TextBox 7"/>
          <p:cNvSpPr txBox="1"/>
          <p:nvPr/>
        </p:nvSpPr>
        <p:spPr>
          <a:xfrm>
            <a:off x="3724699" y="2590187"/>
            <a:ext cx="10838601" cy="4226285"/>
          </a:xfrm>
          <a:prstGeom prst="rect">
            <a:avLst/>
          </a:prstGeom>
        </p:spPr>
        <p:txBody>
          <a:bodyPr lIns="0" tIns="0" rIns="0" bIns="0" rtlCol="0" anchor="t">
            <a:spAutoFit/>
          </a:bodyPr>
          <a:lstStyle/>
          <a:p>
            <a:pPr algn="ctr">
              <a:lnSpc>
                <a:spcPts val="16905"/>
              </a:lnSpc>
            </a:pPr>
            <a:r>
              <a:rPr lang="en-US" sz="12075" b="1" dirty="0">
                <a:solidFill>
                  <a:srgbClr val="FFFBF7"/>
                </a:solidFill>
                <a:latin typeface="Poppins Bold"/>
                <a:ea typeface="Poppins Bold"/>
                <a:cs typeface="Poppins Bold"/>
                <a:sym typeface="Poppins Bold"/>
              </a:rPr>
              <a:t>FORMATION SIG</a:t>
            </a:r>
          </a:p>
        </p:txBody>
      </p:sp>
      <p:pic>
        <p:nvPicPr>
          <p:cNvPr id="12" name="Picture 11">
            <a:extLst>
              <a:ext uri="{FF2B5EF4-FFF2-40B4-BE49-F238E27FC236}">
                <a16:creationId xmlns:a16="http://schemas.microsoft.com/office/drawing/2014/main" id="{383C0C01-C8E7-4DDD-86C9-F5A3A0C3D6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50401"/>
            <a:ext cx="1428572" cy="142857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149">
                <a:alpha val="100000"/>
              </a:srgbClr>
            </a:gs>
            <a:gs pos="100000">
              <a:srgbClr val="09290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8240375" y="8026636"/>
            <a:ext cx="47625" cy="1231664"/>
            <a:chOff x="0" y="0"/>
            <a:chExt cx="37630" cy="973166"/>
          </a:xfrm>
        </p:grpSpPr>
        <p:sp>
          <p:nvSpPr>
            <p:cNvPr id="3" name="Freeform 3"/>
            <p:cNvSpPr/>
            <p:nvPr/>
          </p:nvSpPr>
          <p:spPr>
            <a:xfrm>
              <a:off x="0" y="0"/>
              <a:ext cx="37630" cy="973166"/>
            </a:xfrm>
            <a:custGeom>
              <a:avLst/>
              <a:gdLst/>
              <a:ahLst/>
              <a:cxnLst/>
              <a:rect l="l" t="t" r="r" b="b"/>
              <a:pathLst>
                <a:path w="37630" h="973166">
                  <a:moveTo>
                    <a:pt x="0" y="0"/>
                  </a:moveTo>
                  <a:lnTo>
                    <a:pt x="37630" y="0"/>
                  </a:lnTo>
                  <a:lnTo>
                    <a:pt x="37630" y="973166"/>
                  </a:lnTo>
                  <a:lnTo>
                    <a:pt x="0" y="973166"/>
                  </a:lnTo>
                  <a:close/>
                </a:path>
              </a:pathLst>
            </a:custGeom>
            <a:solidFill>
              <a:srgbClr val="A5C32A"/>
            </a:solidFill>
          </p:spPr>
        </p:sp>
        <p:sp>
          <p:nvSpPr>
            <p:cNvPr id="4" name="TextBox 4"/>
            <p:cNvSpPr txBox="1"/>
            <p:nvPr/>
          </p:nvSpPr>
          <p:spPr>
            <a:xfrm>
              <a:off x="0" y="-38100"/>
              <a:ext cx="37630" cy="101126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12507" y="1866959"/>
            <a:ext cx="7517838" cy="3215730"/>
            <a:chOff x="0" y="0"/>
            <a:chExt cx="10023784" cy="4287640"/>
          </a:xfrm>
        </p:grpSpPr>
        <p:grpSp>
          <p:nvGrpSpPr>
            <p:cNvPr id="6" name="Group 6"/>
            <p:cNvGrpSpPr/>
            <p:nvPr/>
          </p:nvGrpSpPr>
          <p:grpSpPr>
            <a:xfrm>
              <a:off x="0" y="0"/>
              <a:ext cx="10023784" cy="4287640"/>
              <a:chOff x="0" y="0"/>
              <a:chExt cx="48644177" cy="20807384"/>
            </a:xfrm>
          </p:grpSpPr>
          <p:sp>
            <p:nvSpPr>
              <p:cNvPr id="7" name="Freeform 7"/>
              <p:cNvSpPr/>
              <p:nvPr/>
            </p:nvSpPr>
            <p:spPr>
              <a:xfrm>
                <a:off x="72390" y="72390"/>
                <a:ext cx="48499396" cy="20662603"/>
              </a:xfrm>
              <a:custGeom>
                <a:avLst/>
                <a:gdLst/>
                <a:ahLst/>
                <a:cxnLst/>
                <a:rect l="l" t="t" r="r" b="b"/>
                <a:pathLst>
                  <a:path w="48499396" h="20662603">
                    <a:moveTo>
                      <a:pt x="0" y="0"/>
                    </a:moveTo>
                    <a:lnTo>
                      <a:pt x="48499396" y="0"/>
                    </a:lnTo>
                    <a:lnTo>
                      <a:pt x="48499396" y="20662603"/>
                    </a:lnTo>
                    <a:lnTo>
                      <a:pt x="0" y="20662603"/>
                    </a:lnTo>
                    <a:lnTo>
                      <a:pt x="0" y="0"/>
                    </a:lnTo>
                    <a:close/>
                  </a:path>
                </a:pathLst>
              </a:custGeom>
              <a:solidFill>
                <a:srgbClr val="FFFFFF">
                  <a:alpha val="76863"/>
                </a:srgbClr>
              </a:solidFill>
            </p:spPr>
          </p:sp>
          <p:sp>
            <p:nvSpPr>
              <p:cNvPr id="8" name="Freeform 8"/>
              <p:cNvSpPr/>
              <p:nvPr/>
            </p:nvSpPr>
            <p:spPr>
              <a:xfrm>
                <a:off x="0" y="0"/>
                <a:ext cx="48644178" cy="20807384"/>
              </a:xfrm>
              <a:custGeom>
                <a:avLst/>
                <a:gdLst/>
                <a:ahLst/>
                <a:cxnLst/>
                <a:rect l="l" t="t" r="r" b="b"/>
                <a:pathLst>
                  <a:path w="48644178" h="20807384">
                    <a:moveTo>
                      <a:pt x="48499396" y="20662604"/>
                    </a:moveTo>
                    <a:lnTo>
                      <a:pt x="48644178" y="20662604"/>
                    </a:lnTo>
                    <a:lnTo>
                      <a:pt x="48644178" y="20807384"/>
                    </a:lnTo>
                    <a:lnTo>
                      <a:pt x="48499396" y="20807384"/>
                    </a:lnTo>
                    <a:lnTo>
                      <a:pt x="48499396" y="20662604"/>
                    </a:lnTo>
                    <a:close/>
                    <a:moveTo>
                      <a:pt x="0" y="144780"/>
                    </a:moveTo>
                    <a:lnTo>
                      <a:pt x="144780" y="144780"/>
                    </a:lnTo>
                    <a:lnTo>
                      <a:pt x="144780" y="20662604"/>
                    </a:lnTo>
                    <a:lnTo>
                      <a:pt x="0" y="20662604"/>
                    </a:lnTo>
                    <a:lnTo>
                      <a:pt x="0" y="144780"/>
                    </a:lnTo>
                    <a:close/>
                    <a:moveTo>
                      <a:pt x="0" y="20662604"/>
                    </a:moveTo>
                    <a:lnTo>
                      <a:pt x="144780" y="20662604"/>
                    </a:lnTo>
                    <a:lnTo>
                      <a:pt x="144780" y="20807384"/>
                    </a:lnTo>
                    <a:lnTo>
                      <a:pt x="0" y="20807384"/>
                    </a:lnTo>
                    <a:lnTo>
                      <a:pt x="0" y="20662604"/>
                    </a:lnTo>
                    <a:close/>
                    <a:moveTo>
                      <a:pt x="48499396" y="144780"/>
                    </a:moveTo>
                    <a:lnTo>
                      <a:pt x="48644178" y="144780"/>
                    </a:lnTo>
                    <a:lnTo>
                      <a:pt x="48644178" y="20662604"/>
                    </a:lnTo>
                    <a:lnTo>
                      <a:pt x="48499396" y="20662604"/>
                    </a:lnTo>
                    <a:lnTo>
                      <a:pt x="48499396" y="144780"/>
                    </a:lnTo>
                    <a:close/>
                    <a:moveTo>
                      <a:pt x="144780" y="20662604"/>
                    </a:moveTo>
                    <a:lnTo>
                      <a:pt x="48499396" y="20662604"/>
                    </a:lnTo>
                    <a:lnTo>
                      <a:pt x="48499396" y="20807384"/>
                    </a:lnTo>
                    <a:lnTo>
                      <a:pt x="144780" y="20807384"/>
                    </a:lnTo>
                    <a:lnTo>
                      <a:pt x="144780" y="20662604"/>
                    </a:lnTo>
                    <a:close/>
                    <a:moveTo>
                      <a:pt x="48499396" y="0"/>
                    </a:moveTo>
                    <a:lnTo>
                      <a:pt x="48644178" y="0"/>
                    </a:lnTo>
                    <a:lnTo>
                      <a:pt x="48644178" y="144780"/>
                    </a:lnTo>
                    <a:lnTo>
                      <a:pt x="48499396" y="144780"/>
                    </a:lnTo>
                    <a:lnTo>
                      <a:pt x="48499396" y="0"/>
                    </a:lnTo>
                    <a:close/>
                    <a:moveTo>
                      <a:pt x="0" y="0"/>
                    </a:moveTo>
                    <a:lnTo>
                      <a:pt x="144780" y="0"/>
                    </a:lnTo>
                    <a:lnTo>
                      <a:pt x="144780" y="144780"/>
                    </a:lnTo>
                    <a:lnTo>
                      <a:pt x="0" y="144780"/>
                    </a:lnTo>
                    <a:lnTo>
                      <a:pt x="0" y="0"/>
                    </a:lnTo>
                    <a:close/>
                    <a:moveTo>
                      <a:pt x="144780" y="0"/>
                    </a:moveTo>
                    <a:lnTo>
                      <a:pt x="48499396" y="0"/>
                    </a:lnTo>
                    <a:lnTo>
                      <a:pt x="48499396" y="144780"/>
                    </a:lnTo>
                    <a:lnTo>
                      <a:pt x="144780" y="144780"/>
                    </a:lnTo>
                    <a:lnTo>
                      <a:pt x="144780" y="0"/>
                    </a:lnTo>
                    <a:close/>
                  </a:path>
                </a:pathLst>
              </a:custGeom>
              <a:solidFill>
                <a:srgbClr val="0B5304">
                  <a:alpha val="76863"/>
                </a:srgbClr>
              </a:solidFill>
            </p:spPr>
          </p:sp>
        </p:grpSp>
        <p:sp>
          <p:nvSpPr>
            <p:cNvPr id="9" name="TextBox 9"/>
            <p:cNvSpPr txBox="1"/>
            <p:nvPr/>
          </p:nvSpPr>
          <p:spPr>
            <a:xfrm>
              <a:off x="287999" y="385502"/>
              <a:ext cx="9465835" cy="3488062"/>
            </a:xfrm>
            <a:prstGeom prst="rect">
              <a:avLst/>
            </a:prstGeom>
          </p:spPr>
          <p:txBody>
            <a:bodyPr lIns="0" tIns="0" rIns="0" bIns="0" rtlCol="0" anchor="t">
              <a:spAutoFit/>
            </a:bodyPr>
            <a:lstStyle/>
            <a:p>
              <a:pPr algn="ctr">
                <a:lnSpc>
                  <a:spcPts val="3509"/>
                </a:lnSpc>
              </a:pPr>
              <a:r>
                <a:rPr lang="en-US" sz="2699" b="1">
                  <a:solidFill>
                    <a:srgbClr val="000000"/>
                  </a:solidFill>
                  <a:latin typeface="JetBrains Mono Bold"/>
                  <a:ea typeface="JetBrains Mono Bold"/>
                  <a:cs typeface="JetBrains Mono Bold"/>
                  <a:sym typeface="JetBrains Mono Bold"/>
                </a:rPr>
                <a:t>4.Quand ?</a:t>
              </a:r>
              <a:r>
                <a:rPr lang="en-US" sz="2699">
                  <a:solidFill>
                    <a:srgbClr val="000000"/>
                  </a:solidFill>
                  <a:latin typeface="JetBrains Mono"/>
                  <a:ea typeface="JetBrains Mono"/>
                  <a:cs typeface="JetBrains Mono"/>
                  <a:sym typeface="JetBrains Mono"/>
                </a:rPr>
                <a:t> A quel moment des changements sont intervenus? Quels sont l'âge et l'évolution de tel objet ou phénomène ? C'est la problématique de l'analyse temporelle.</a:t>
              </a:r>
            </a:p>
          </p:txBody>
        </p:sp>
      </p:grpSp>
      <p:grpSp>
        <p:nvGrpSpPr>
          <p:cNvPr id="10" name="Group 10"/>
          <p:cNvGrpSpPr/>
          <p:nvPr/>
        </p:nvGrpSpPr>
        <p:grpSpPr>
          <a:xfrm>
            <a:off x="612507" y="5815502"/>
            <a:ext cx="7517838" cy="3215730"/>
            <a:chOff x="0" y="0"/>
            <a:chExt cx="10023784" cy="4287640"/>
          </a:xfrm>
        </p:grpSpPr>
        <p:grpSp>
          <p:nvGrpSpPr>
            <p:cNvPr id="11" name="Group 11"/>
            <p:cNvGrpSpPr/>
            <p:nvPr/>
          </p:nvGrpSpPr>
          <p:grpSpPr>
            <a:xfrm>
              <a:off x="0" y="0"/>
              <a:ext cx="10023784" cy="4287640"/>
              <a:chOff x="0" y="0"/>
              <a:chExt cx="48644177" cy="20807384"/>
            </a:xfrm>
          </p:grpSpPr>
          <p:sp>
            <p:nvSpPr>
              <p:cNvPr id="12" name="Freeform 12"/>
              <p:cNvSpPr/>
              <p:nvPr/>
            </p:nvSpPr>
            <p:spPr>
              <a:xfrm>
                <a:off x="72390" y="72390"/>
                <a:ext cx="48499396" cy="20662603"/>
              </a:xfrm>
              <a:custGeom>
                <a:avLst/>
                <a:gdLst/>
                <a:ahLst/>
                <a:cxnLst/>
                <a:rect l="l" t="t" r="r" b="b"/>
                <a:pathLst>
                  <a:path w="48499396" h="20662603">
                    <a:moveTo>
                      <a:pt x="0" y="0"/>
                    </a:moveTo>
                    <a:lnTo>
                      <a:pt x="48499396" y="0"/>
                    </a:lnTo>
                    <a:lnTo>
                      <a:pt x="48499396" y="20662603"/>
                    </a:lnTo>
                    <a:lnTo>
                      <a:pt x="0" y="20662603"/>
                    </a:lnTo>
                    <a:lnTo>
                      <a:pt x="0" y="0"/>
                    </a:lnTo>
                    <a:close/>
                  </a:path>
                </a:pathLst>
              </a:custGeom>
              <a:solidFill>
                <a:srgbClr val="FFFFFF">
                  <a:alpha val="76863"/>
                </a:srgbClr>
              </a:solidFill>
            </p:spPr>
          </p:sp>
          <p:sp>
            <p:nvSpPr>
              <p:cNvPr id="13" name="Freeform 13"/>
              <p:cNvSpPr/>
              <p:nvPr/>
            </p:nvSpPr>
            <p:spPr>
              <a:xfrm>
                <a:off x="0" y="0"/>
                <a:ext cx="48644178" cy="20807384"/>
              </a:xfrm>
              <a:custGeom>
                <a:avLst/>
                <a:gdLst/>
                <a:ahLst/>
                <a:cxnLst/>
                <a:rect l="l" t="t" r="r" b="b"/>
                <a:pathLst>
                  <a:path w="48644178" h="20807384">
                    <a:moveTo>
                      <a:pt x="48499396" y="20662604"/>
                    </a:moveTo>
                    <a:lnTo>
                      <a:pt x="48644178" y="20662604"/>
                    </a:lnTo>
                    <a:lnTo>
                      <a:pt x="48644178" y="20807384"/>
                    </a:lnTo>
                    <a:lnTo>
                      <a:pt x="48499396" y="20807384"/>
                    </a:lnTo>
                    <a:lnTo>
                      <a:pt x="48499396" y="20662604"/>
                    </a:lnTo>
                    <a:close/>
                    <a:moveTo>
                      <a:pt x="0" y="144780"/>
                    </a:moveTo>
                    <a:lnTo>
                      <a:pt x="144780" y="144780"/>
                    </a:lnTo>
                    <a:lnTo>
                      <a:pt x="144780" y="20662604"/>
                    </a:lnTo>
                    <a:lnTo>
                      <a:pt x="0" y="20662604"/>
                    </a:lnTo>
                    <a:lnTo>
                      <a:pt x="0" y="144780"/>
                    </a:lnTo>
                    <a:close/>
                    <a:moveTo>
                      <a:pt x="0" y="20662604"/>
                    </a:moveTo>
                    <a:lnTo>
                      <a:pt x="144780" y="20662604"/>
                    </a:lnTo>
                    <a:lnTo>
                      <a:pt x="144780" y="20807384"/>
                    </a:lnTo>
                    <a:lnTo>
                      <a:pt x="0" y="20807384"/>
                    </a:lnTo>
                    <a:lnTo>
                      <a:pt x="0" y="20662604"/>
                    </a:lnTo>
                    <a:close/>
                    <a:moveTo>
                      <a:pt x="48499396" y="144780"/>
                    </a:moveTo>
                    <a:lnTo>
                      <a:pt x="48644178" y="144780"/>
                    </a:lnTo>
                    <a:lnTo>
                      <a:pt x="48644178" y="20662604"/>
                    </a:lnTo>
                    <a:lnTo>
                      <a:pt x="48499396" y="20662604"/>
                    </a:lnTo>
                    <a:lnTo>
                      <a:pt x="48499396" y="144780"/>
                    </a:lnTo>
                    <a:close/>
                    <a:moveTo>
                      <a:pt x="144780" y="20662604"/>
                    </a:moveTo>
                    <a:lnTo>
                      <a:pt x="48499396" y="20662604"/>
                    </a:lnTo>
                    <a:lnTo>
                      <a:pt x="48499396" y="20807384"/>
                    </a:lnTo>
                    <a:lnTo>
                      <a:pt x="144780" y="20807384"/>
                    </a:lnTo>
                    <a:lnTo>
                      <a:pt x="144780" y="20662604"/>
                    </a:lnTo>
                    <a:close/>
                    <a:moveTo>
                      <a:pt x="48499396" y="0"/>
                    </a:moveTo>
                    <a:lnTo>
                      <a:pt x="48644178" y="0"/>
                    </a:lnTo>
                    <a:lnTo>
                      <a:pt x="48644178" y="144780"/>
                    </a:lnTo>
                    <a:lnTo>
                      <a:pt x="48499396" y="144780"/>
                    </a:lnTo>
                    <a:lnTo>
                      <a:pt x="48499396" y="0"/>
                    </a:lnTo>
                    <a:close/>
                    <a:moveTo>
                      <a:pt x="0" y="0"/>
                    </a:moveTo>
                    <a:lnTo>
                      <a:pt x="144780" y="0"/>
                    </a:lnTo>
                    <a:lnTo>
                      <a:pt x="144780" y="144780"/>
                    </a:lnTo>
                    <a:lnTo>
                      <a:pt x="0" y="144780"/>
                    </a:lnTo>
                    <a:lnTo>
                      <a:pt x="0" y="0"/>
                    </a:lnTo>
                    <a:close/>
                    <a:moveTo>
                      <a:pt x="144780" y="0"/>
                    </a:moveTo>
                    <a:lnTo>
                      <a:pt x="48499396" y="0"/>
                    </a:lnTo>
                    <a:lnTo>
                      <a:pt x="48499396" y="144780"/>
                    </a:lnTo>
                    <a:lnTo>
                      <a:pt x="144780" y="144780"/>
                    </a:lnTo>
                    <a:lnTo>
                      <a:pt x="144780" y="0"/>
                    </a:lnTo>
                    <a:close/>
                  </a:path>
                </a:pathLst>
              </a:custGeom>
              <a:solidFill>
                <a:srgbClr val="FFFFFF">
                  <a:alpha val="76863"/>
                </a:srgbClr>
              </a:solidFill>
            </p:spPr>
          </p:sp>
        </p:grpSp>
        <p:sp>
          <p:nvSpPr>
            <p:cNvPr id="14" name="TextBox 14"/>
            <p:cNvSpPr txBox="1"/>
            <p:nvPr/>
          </p:nvSpPr>
          <p:spPr>
            <a:xfrm>
              <a:off x="287999" y="385502"/>
              <a:ext cx="9465835" cy="3488062"/>
            </a:xfrm>
            <a:prstGeom prst="rect">
              <a:avLst/>
            </a:prstGeom>
          </p:spPr>
          <p:txBody>
            <a:bodyPr lIns="0" tIns="0" rIns="0" bIns="0" rtlCol="0" anchor="t">
              <a:spAutoFit/>
            </a:bodyPr>
            <a:lstStyle/>
            <a:p>
              <a:pPr algn="ctr">
                <a:lnSpc>
                  <a:spcPts val="3509"/>
                </a:lnSpc>
              </a:pPr>
              <a:r>
                <a:rPr lang="en-US" sz="2699" b="1">
                  <a:solidFill>
                    <a:srgbClr val="000000"/>
                  </a:solidFill>
                  <a:latin typeface="JetBrains Mono Bold"/>
                  <a:ea typeface="JetBrains Mono Bold"/>
                  <a:cs typeface="JetBrains Mono Bold"/>
                  <a:sym typeface="JetBrains Mono Bold"/>
                </a:rPr>
                <a:t>5.Et si ?</a:t>
              </a:r>
              <a:r>
                <a:rPr lang="en-US" sz="2699">
                  <a:solidFill>
                    <a:srgbClr val="000000"/>
                  </a:solidFill>
                  <a:latin typeface="JetBrains Mono"/>
                  <a:ea typeface="JetBrains Mono"/>
                  <a:cs typeface="JetBrains Mono"/>
                  <a:sym typeface="JetBrains Mono"/>
                </a:rPr>
                <a:t> Que se passerait-il si tel scénario d'évolution se produisait ? Quelles conséquences affecteraient les objets ou phénomènes concernés du fait de leur localisation ? </a:t>
              </a:r>
              <a:r>
                <a:rPr lang="en-US" sz="2699" b="1">
                  <a:solidFill>
                    <a:srgbClr val="000000"/>
                  </a:solidFill>
                  <a:latin typeface="JetBrains Mono Bold"/>
                  <a:ea typeface="JetBrains Mono Bold"/>
                  <a:cs typeface="JetBrains Mono Bold"/>
                  <a:sym typeface="JetBrains Mono Bold"/>
                </a:rPr>
                <a:t>(simulation)</a:t>
              </a:r>
            </a:p>
          </p:txBody>
        </p:sp>
      </p:grpSp>
      <p:sp>
        <p:nvSpPr>
          <p:cNvPr id="15" name="Freeform 15"/>
          <p:cNvSpPr/>
          <p:nvPr/>
        </p:nvSpPr>
        <p:spPr>
          <a:xfrm>
            <a:off x="8958409" y="2271769"/>
            <a:ext cx="5681784" cy="2369749"/>
          </a:xfrm>
          <a:custGeom>
            <a:avLst/>
            <a:gdLst/>
            <a:ahLst/>
            <a:cxnLst/>
            <a:rect l="l" t="t" r="r" b="b"/>
            <a:pathLst>
              <a:path w="5681784" h="2369749">
                <a:moveTo>
                  <a:pt x="0" y="0"/>
                </a:moveTo>
                <a:lnTo>
                  <a:pt x="5681784" y="0"/>
                </a:lnTo>
                <a:lnTo>
                  <a:pt x="5681784" y="2369749"/>
                </a:lnTo>
                <a:lnTo>
                  <a:pt x="0" y="2369749"/>
                </a:lnTo>
                <a:lnTo>
                  <a:pt x="0" y="0"/>
                </a:lnTo>
                <a:close/>
              </a:path>
            </a:pathLst>
          </a:custGeom>
          <a:blipFill>
            <a:blip r:embed="rId2"/>
            <a:stretch>
              <a:fillRect r="-13469"/>
            </a:stretch>
          </a:blipFill>
          <a:ln w="38100" cap="sq">
            <a:solidFill>
              <a:srgbClr val="000000"/>
            </a:solidFill>
            <a:prstDash val="solid"/>
            <a:miter/>
          </a:ln>
        </p:spPr>
      </p:sp>
      <p:sp>
        <p:nvSpPr>
          <p:cNvPr id="16" name="Freeform 16"/>
          <p:cNvSpPr/>
          <p:nvPr/>
        </p:nvSpPr>
        <p:spPr>
          <a:xfrm>
            <a:off x="9432759" y="6088205"/>
            <a:ext cx="3983227" cy="2819588"/>
          </a:xfrm>
          <a:custGeom>
            <a:avLst/>
            <a:gdLst/>
            <a:ahLst/>
            <a:cxnLst/>
            <a:rect l="l" t="t" r="r" b="b"/>
            <a:pathLst>
              <a:path w="3983227" h="2819588">
                <a:moveTo>
                  <a:pt x="0" y="0"/>
                </a:moveTo>
                <a:lnTo>
                  <a:pt x="3983227" y="0"/>
                </a:lnTo>
                <a:lnTo>
                  <a:pt x="3983227" y="2819588"/>
                </a:lnTo>
                <a:lnTo>
                  <a:pt x="0" y="2819588"/>
                </a:lnTo>
                <a:lnTo>
                  <a:pt x="0" y="0"/>
                </a:lnTo>
                <a:close/>
              </a:path>
            </a:pathLst>
          </a:custGeom>
          <a:blipFill>
            <a:blip r:embed="rId3"/>
            <a:stretch>
              <a:fillRect/>
            </a:stretch>
          </a:blipFill>
          <a:ln w="38100" cap="sq">
            <a:solidFill>
              <a:srgbClr val="000000"/>
            </a:solidFill>
            <a:prstDash val="solid"/>
            <a:miter/>
          </a:ln>
        </p:spPr>
      </p:sp>
      <p:sp>
        <p:nvSpPr>
          <p:cNvPr id="17" name="TextBox 17"/>
          <p:cNvSpPr txBox="1"/>
          <p:nvPr/>
        </p:nvSpPr>
        <p:spPr>
          <a:xfrm>
            <a:off x="312572" y="552509"/>
            <a:ext cx="18240375" cy="1314450"/>
          </a:xfrm>
          <a:prstGeom prst="rect">
            <a:avLst/>
          </a:prstGeom>
        </p:spPr>
        <p:txBody>
          <a:bodyPr lIns="0" tIns="0" rIns="0" bIns="0" rtlCol="0" anchor="t">
            <a:spAutoFit/>
          </a:bodyPr>
          <a:lstStyle/>
          <a:p>
            <a:pPr algn="ctr">
              <a:lnSpc>
                <a:spcPts val="5221"/>
              </a:lnSpc>
            </a:pPr>
            <a:r>
              <a:rPr lang="en-US" sz="4351">
                <a:solidFill>
                  <a:srgbClr val="FFFFFF"/>
                </a:solidFill>
                <a:latin typeface="League Spartan"/>
                <a:ea typeface="League Spartan"/>
                <a:cs typeface="League Spartan"/>
                <a:sym typeface="League Spartan"/>
              </a:rPr>
              <a:t>QUESTIONS AUXQUELLES UN SIG EST CENSÉ RÉPONDRE</a:t>
            </a:r>
          </a:p>
          <a:p>
            <a:pPr algn="ctr">
              <a:lnSpc>
                <a:spcPts val="5221"/>
              </a:lnSpc>
              <a:spcBef>
                <a:spcPct val="0"/>
              </a:spcBef>
            </a:pPr>
            <a:endParaRPr lang="en-US" sz="4351">
              <a:solidFill>
                <a:srgbClr val="FFFFFF"/>
              </a:solidFill>
              <a:latin typeface="League Spartan"/>
              <a:ea typeface="League Spartan"/>
              <a:cs typeface="League Spartan"/>
              <a:sym typeface="League Spartan"/>
            </a:endParaRPr>
          </a:p>
        </p:txBody>
      </p:sp>
      <p:sp>
        <p:nvSpPr>
          <p:cNvPr id="18" name="TextBox 18"/>
          <p:cNvSpPr txBox="1"/>
          <p:nvPr/>
        </p:nvSpPr>
        <p:spPr>
          <a:xfrm>
            <a:off x="15058452" y="2575581"/>
            <a:ext cx="2886342" cy="1762125"/>
          </a:xfrm>
          <a:prstGeom prst="rect">
            <a:avLst/>
          </a:prstGeom>
        </p:spPr>
        <p:txBody>
          <a:bodyPr lIns="0" tIns="0" rIns="0" bIns="0" rtlCol="0" anchor="t">
            <a:spAutoFit/>
          </a:bodyPr>
          <a:lstStyle/>
          <a:p>
            <a:pPr algn="ctr">
              <a:lnSpc>
                <a:spcPts val="2821"/>
              </a:lnSpc>
              <a:spcBef>
                <a:spcPct val="0"/>
              </a:spcBef>
            </a:pPr>
            <a:r>
              <a:rPr lang="en-US" sz="2351">
                <a:solidFill>
                  <a:srgbClr val="FFFFFF"/>
                </a:solidFill>
                <a:latin typeface="League Spartan"/>
                <a:ea typeface="League Spartan"/>
                <a:cs typeface="League Spartan"/>
                <a:sym typeface="League Spartan"/>
              </a:rPr>
              <a:t>QUAND LES RENDEMENTS DES CULTURES SONT-ILS LES PLUS ÉLEVÉS ?</a:t>
            </a:r>
          </a:p>
        </p:txBody>
      </p:sp>
      <p:sp>
        <p:nvSpPr>
          <p:cNvPr id="19" name="TextBox 19"/>
          <p:cNvSpPr txBox="1"/>
          <p:nvPr/>
        </p:nvSpPr>
        <p:spPr>
          <a:xfrm>
            <a:off x="14152620" y="6616936"/>
            <a:ext cx="2886342" cy="1762125"/>
          </a:xfrm>
          <a:prstGeom prst="rect">
            <a:avLst/>
          </a:prstGeom>
        </p:spPr>
        <p:txBody>
          <a:bodyPr lIns="0" tIns="0" rIns="0" bIns="0" rtlCol="0" anchor="t">
            <a:spAutoFit/>
          </a:bodyPr>
          <a:lstStyle/>
          <a:p>
            <a:pPr algn="ctr">
              <a:lnSpc>
                <a:spcPts val="2821"/>
              </a:lnSpc>
              <a:spcBef>
                <a:spcPct val="0"/>
              </a:spcBef>
            </a:pPr>
            <a:r>
              <a:rPr lang="en-US" sz="2351">
                <a:solidFill>
                  <a:srgbClr val="FFFFFF"/>
                </a:solidFill>
                <a:latin typeface="League Spartan"/>
                <a:ea typeface="League Spartan"/>
                <a:cs typeface="League Spartan"/>
                <a:sym typeface="League Spartan"/>
              </a:rPr>
              <a:t>ET SI NOUS APPLIQUONS DES ENGRAIS DIFFÉRENTS DANS CES PARCELLES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F9726"/>
        </a:solidFill>
        <a:effectLst/>
      </p:bgPr>
    </p:bg>
    <p:spTree>
      <p:nvGrpSpPr>
        <p:cNvPr id="1" name=""/>
        <p:cNvGrpSpPr/>
        <p:nvPr/>
      </p:nvGrpSpPr>
      <p:grpSpPr>
        <a:xfrm>
          <a:off x="0" y="0"/>
          <a:ext cx="0" cy="0"/>
          <a:chOff x="0" y="0"/>
          <a:chExt cx="0" cy="0"/>
        </a:xfrm>
      </p:grpSpPr>
      <p:sp>
        <p:nvSpPr>
          <p:cNvPr id="2" name="Freeform 2"/>
          <p:cNvSpPr/>
          <p:nvPr/>
        </p:nvSpPr>
        <p:spPr>
          <a:xfrm rot="-5400000">
            <a:off x="0" y="-5669288"/>
            <a:ext cx="19300097" cy="19300097"/>
          </a:xfrm>
          <a:custGeom>
            <a:avLst/>
            <a:gdLst/>
            <a:ahLst/>
            <a:cxnLst/>
            <a:rect l="l" t="t" r="r" b="b"/>
            <a:pathLst>
              <a:path w="19300097" h="19300097">
                <a:moveTo>
                  <a:pt x="0" y="0"/>
                </a:moveTo>
                <a:lnTo>
                  <a:pt x="19300097" y="0"/>
                </a:lnTo>
                <a:lnTo>
                  <a:pt x="19300097" y="19300097"/>
                </a:lnTo>
                <a:lnTo>
                  <a:pt x="0" y="193000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50872" y="2056941"/>
            <a:ext cx="15125244" cy="6344492"/>
            <a:chOff x="0" y="0"/>
            <a:chExt cx="78808355" cy="33057248"/>
          </a:xfrm>
        </p:grpSpPr>
        <p:sp>
          <p:nvSpPr>
            <p:cNvPr id="4" name="Freeform 4"/>
            <p:cNvSpPr/>
            <p:nvPr/>
          </p:nvSpPr>
          <p:spPr>
            <a:xfrm>
              <a:off x="72390" y="72390"/>
              <a:ext cx="78663573" cy="32912468"/>
            </a:xfrm>
            <a:custGeom>
              <a:avLst/>
              <a:gdLst/>
              <a:ahLst/>
              <a:cxnLst/>
              <a:rect l="l" t="t" r="r" b="b"/>
              <a:pathLst>
                <a:path w="78663573" h="32912468">
                  <a:moveTo>
                    <a:pt x="0" y="0"/>
                  </a:moveTo>
                  <a:lnTo>
                    <a:pt x="78663573" y="0"/>
                  </a:lnTo>
                  <a:lnTo>
                    <a:pt x="78663573" y="32912468"/>
                  </a:lnTo>
                  <a:lnTo>
                    <a:pt x="0" y="32912468"/>
                  </a:lnTo>
                  <a:lnTo>
                    <a:pt x="0" y="0"/>
                  </a:lnTo>
                  <a:close/>
                </a:path>
              </a:pathLst>
            </a:custGeom>
            <a:solidFill>
              <a:srgbClr val="E5F3D7">
                <a:alpha val="63922"/>
              </a:srgbClr>
            </a:solidFill>
          </p:spPr>
        </p:sp>
        <p:sp>
          <p:nvSpPr>
            <p:cNvPr id="5" name="Freeform 5"/>
            <p:cNvSpPr/>
            <p:nvPr/>
          </p:nvSpPr>
          <p:spPr>
            <a:xfrm>
              <a:off x="0" y="0"/>
              <a:ext cx="78808356" cy="33057247"/>
            </a:xfrm>
            <a:custGeom>
              <a:avLst/>
              <a:gdLst/>
              <a:ahLst/>
              <a:cxnLst/>
              <a:rect l="l" t="t" r="r" b="b"/>
              <a:pathLst>
                <a:path w="78808356" h="33057247">
                  <a:moveTo>
                    <a:pt x="78663577" y="32912469"/>
                  </a:moveTo>
                  <a:lnTo>
                    <a:pt x="78808356" y="32912469"/>
                  </a:lnTo>
                  <a:lnTo>
                    <a:pt x="78808356" y="33057247"/>
                  </a:lnTo>
                  <a:lnTo>
                    <a:pt x="78663577" y="33057247"/>
                  </a:lnTo>
                  <a:lnTo>
                    <a:pt x="78663577" y="32912469"/>
                  </a:lnTo>
                  <a:close/>
                  <a:moveTo>
                    <a:pt x="0" y="144780"/>
                  </a:moveTo>
                  <a:lnTo>
                    <a:pt x="144780" y="144780"/>
                  </a:lnTo>
                  <a:lnTo>
                    <a:pt x="144780" y="32912469"/>
                  </a:lnTo>
                  <a:lnTo>
                    <a:pt x="0" y="32912469"/>
                  </a:lnTo>
                  <a:lnTo>
                    <a:pt x="0" y="144780"/>
                  </a:lnTo>
                  <a:close/>
                  <a:moveTo>
                    <a:pt x="0" y="32912469"/>
                  </a:moveTo>
                  <a:lnTo>
                    <a:pt x="144780" y="32912469"/>
                  </a:lnTo>
                  <a:lnTo>
                    <a:pt x="144780" y="33057247"/>
                  </a:lnTo>
                  <a:lnTo>
                    <a:pt x="0" y="33057247"/>
                  </a:lnTo>
                  <a:lnTo>
                    <a:pt x="0" y="32912469"/>
                  </a:lnTo>
                  <a:close/>
                  <a:moveTo>
                    <a:pt x="78663577" y="144780"/>
                  </a:moveTo>
                  <a:lnTo>
                    <a:pt x="78808356" y="144780"/>
                  </a:lnTo>
                  <a:lnTo>
                    <a:pt x="78808356" y="32912469"/>
                  </a:lnTo>
                  <a:lnTo>
                    <a:pt x="78663577" y="32912469"/>
                  </a:lnTo>
                  <a:lnTo>
                    <a:pt x="78663577" y="144780"/>
                  </a:lnTo>
                  <a:close/>
                  <a:moveTo>
                    <a:pt x="144780" y="32912469"/>
                  </a:moveTo>
                  <a:lnTo>
                    <a:pt x="78663577" y="32912469"/>
                  </a:lnTo>
                  <a:lnTo>
                    <a:pt x="78663577" y="33057247"/>
                  </a:lnTo>
                  <a:lnTo>
                    <a:pt x="144780" y="33057247"/>
                  </a:lnTo>
                  <a:lnTo>
                    <a:pt x="144780" y="32912469"/>
                  </a:lnTo>
                  <a:close/>
                  <a:moveTo>
                    <a:pt x="78663577" y="0"/>
                  </a:moveTo>
                  <a:lnTo>
                    <a:pt x="78808356" y="0"/>
                  </a:lnTo>
                  <a:lnTo>
                    <a:pt x="78808356" y="144780"/>
                  </a:lnTo>
                  <a:lnTo>
                    <a:pt x="78663577" y="144780"/>
                  </a:lnTo>
                  <a:lnTo>
                    <a:pt x="78663577" y="0"/>
                  </a:lnTo>
                  <a:close/>
                  <a:moveTo>
                    <a:pt x="0" y="0"/>
                  </a:moveTo>
                  <a:lnTo>
                    <a:pt x="144780" y="0"/>
                  </a:lnTo>
                  <a:lnTo>
                    <a:pt x="144780" y="144780"/>
                  </a:lnTo>
                  <a:lnTo>
                    <a:pt x="0" y="144780"/>
                  </a:lnTo>
                  <a:lnTo>
                    <a:pt x="0" y="0"/>
                  </a:lnTo>
                  <a:close/>
                  <a:moveTo>
                    <a:pt x="144780" y="0"/>
                  </a:moveTo>
                  <a:lnTo>
                    <a:pt x="78663577" y="0"/>
                  </a:lnTo>
                  <a:lnTo>
                    <a:pt x="78663577" y="144780"/>
                  </a:lnTo>
                  <a:lnTo>
                    <a:pt x="144780" y="144780"/>
                  </a:lnTo>
                  <a:lnTo>
                    <a:pt x="144780" y="0"/>
                  </a:lnTo>
                  <a:close/>
                </a:path>
              </a:pathLst>
            </a:custGeom>
            <a:solidFill>
              <a:srgbClr val="000000">
                <a:alpha val="63922"/>
              </a:srgbClr>
            </a:solidFill>
          </p:spPr>
        </p:sp>
      </p:grpSp>
      <p:sp>
        <p:nvSpPr>
          <p:cNvPr id="6" name="TextBox 6"/>
          <p:cNvSpPr txBox="1"/>
          <p:nvPr/>
        </p:nvSpPr>
        <p:spPr>
          <a:xfrm>
            <a:off x="1529348" y="2714587"/>
            <a:ext cx="14003663" cy="5029200"/>
          </a:xfrm>
          <a:prstGeom prst="rect">
            <a:avLst/>
          </a:prstGeom>
        </p:spPr>
        <p:txBody>
          <a:bodyPr lIns="0" tIns="0" rIns="0" bIns="0" rtlCol="0" anchor="t">
            <a:spAutoFit/>
          </a:bodyPr>
          <a:lstStyle/>
          <a:p>
            <a:pPr algn="l">
              <a:lnSpc>
                <a:spcPts val="3661"/>
              </a:lnSpc>
              <a:spcBef>
                <a:spcPct val="0"/>
              </a:spcBef>
            </a:pPr>
            <a:r>
              <a:rPr lang="en-US" sz="3051" b="1">
                <a:solidFill>
                  <a:srgbClr val="000000"/>
                </a:solidFill>
                <a:latin typeface="League Spartan"/>
                <a:ea typeface="League Spartan"/>
                <a:cs typeface="League Spartan"/>
                <a:sym typeface="League Spartan"/>
              </a:rPr>
              <a:t>•ABSTRACTION: MODÉLISATION DE L'INFORMATION.</a:t>
            </a:r>
          </a:p>
          <a:p>
            <a:pPr algn="l">
              <a:lnSpc>
                <a:spcPts val="3661"/>
              </a:lnSpc>
              <a:spcBef>
                <a:spcPct val="0"/>
              </a:spcBef>
            </a:pPr>
            <a:r>
              <a:rPr lang="en-US" sz="3051" b="1">
                <a:solidFill>
                  <a:srgbClr val="000000"/>
                </a:solidFill>
                <a:latin typeface="League Spartan"/>
                <a:ea typeface="League Spartan"/>
                <a:cs typeface="League Spartan"/>
                <a:sym typeface="League Spartan"/>
              </a:rPr>
              <a:t> </a:t>
            </a:r>
          </a:p>
          <a:p>
            <a:pPr algn="l">
              <a:lnSpc>
                <a:spcPts val="3661"/>
              </a:lnSpc>
              <a:spcBef>
                <a:spcPct val="0"/>
              </a:spcBef>
            </a:pPr>
            <a:r>
              <a:rPr lang="en-US" sz="3051" b="1">
                <a:solidFill>
                  <a:srgbClr val="000000"/>
                </a:solidFill>
                <a:latin typeface="League Spartan"/>
                <a:ea typeface="League Spartan"/>
                <a:cs typeface="League Spartan"/>
                <a:sym typeface="League Spartan"/>
              </a:rPr>
              <a:t>•ACQUISITION: RÉCUPÉRER L'INFORMATION EXISTANTE, ALIMENTER LE SYSTÈME EN DONNÉES.</a:t>
            </a:r>
          </a:p>
          <a:p>
            <a:pPr algn="l">
              <a:lnSpc>
                <a:spcPts val="3661"/>
              </a:lnSpc>
              <a:spcBef>
                <a:spcPct val="0"/>
              </a:spcBef>
            </a:pPr>
            <a:r>
              <a:rPr lang="en-US" sz="3051" b="1">
                <a:solidFill>
                  <a:srgbClr val="000000"/>
                </a:solidFill>
                <a:latin typeface="League Spartan"/>
                <a:ea typeface="League Spartan"/>
                <a:cs typeface="League Spartan"/>
                <a:sym typeface="League Spartan"/>
              </a:rPr>
              <a:t> </a:t>
            </a:r>
          </a:p>
          <a:p>
            <a:pPr algn="l">
              <a:lnSpc>
                <a:spcPts val="3661"/>
              </a:lnSpc>
              <a:spcBef>
                <a:spcPct val="0"/>
              </a:spcBef>
            </a:pPr>
            <a:r>
              <a:rPr lang="en-US" sz="3051" b="1">
                <a:solidFill>
                  <a:srgbClr val="000000"/>
                </a:solidFill>
                <a:latin typeface="League Spartan"/>
                <a:ea typeface="League Spartan"/>
                <a:cs typeface="League Spartan"/>
                <a:sym typeface="League Spartan"/>
              </a:rPr>
              <a:t>•ARCHIVAGE: STOCKER LES DONNÉES DE FAÇON À LES RETROUVER ET LES INTERROGER FACILEMENT. </a:t>
            </a:r>
          </a:p>
          <a:p>
            <a:pPr algn="l">
              <a:lnSpc>
                <a:spcPts val="3661"/>
              </a:lnSpc>
              <a:spcBef>
                <a:spcPct val="0"/>
              </a:spcBef>
            </a:pPr>
            <a:r>
              <a:rPr lang="en-US" sz="3051" b="1">
                <a:solidFill>
                  <a:srgbClr val="000000"/>
                </a:solidFill>
                <a:latin typeface="League Spartan"/>
                <a:ea typeface="League Spartan"/>
                <a:cs typeface="League Spartan"/>
                <a:sym typeface="League Spartan"/>
              </a:rPr>
              <a:t> </a:t>
            </a:r>
          </a:p>
          <a:p>
            <a:pPr algn="l">
              <a:lnSpc>
                <a:spcPts val="3661"/>
              </a:lnSpc>
              <a:spcBef>
                <a:spcPct val="0"/>
              </a:spcBef>
            </a:pPr>
            <a:r>
              <a:rPr lang="en-US" sz="3051" b="1">
                <a:solidFill>
                  <a:srgbClr val="000000"/>
                </a:solidFill>
                <a:latin typeface="League Spartan"/>
                <a:ea typeface="League Spartan"/>
                <a:cs typeface="League Spartan"/>
                <a:sym typeface="League Spartan"/>
              </a:rPr>
              <a:t>•ANALYSE: RÉPONSES AUX REQUÊTES.</a:t>
            </a:r>
          </a:p>
          <a:p>
            <a:pPr algn="l">
              <a:lnSpc>
                <a:spcPts val="3661"/>
              </a:lnSpc>
              <a:spcBef>
                <a:spcPct val="0"/>
              </a:spcBef>
            </a:pPr>
            <a:r>
              <a:rPr lang="en-US" sz="3051" b="1">
                <a:solidFill>
                  <a:srgbClr val="000000"/>
                </a:solidFill>
                <a:latin typeface="League Spartan"/>
                <a:ea typeface="League Spartan"/>
                <a:cs typeface="League Spartan"/>
                <a:sym typeface="League Spartan"/>
              </a:rPr>
              <a:t> </a:t>
            </a:r>
          </a:p>
          <a:p>
            <a:pPr algn="l">
              <a:lnSpc>
                <a:spcPts val="3661"/>
              </a:lnSpc>
              <a:spcBef>
                <a:spcPct val="0"/>
              </a:spcBef>
            </a:pPr>
            <a:r>
              <a:rPr lang="en-US" sz="3051" b="1">
                <a:solidFill>
                  <a:srgbClr val="000000"/>
                </a:solidFill>
                <a:latin typeface="League Spartan"/>
                <a:ea typeface="League Spartan"/>
                <a:cs typeface="League Spartan"/>
                <a:sym typeface="League Spartan"/>
              </a:rPr>
              <a:t>•AFFICHAGE: RESTITUTION GRAPHIQUE.</a:t>
            </a:r>
          </a:p>
        </p:txBody>
      </p:sp>
      <p:sp>
        <p:nvSpPr>
          <p:cNvPr id="7" name="Freeform 7"/>
          <p:cNvSpPr/>
          <p:nvPr/>
        </p:nvSpPr>
        <p:spPr>
          <a:xfrm>
            <a:off x="9927422" y="7109112"/>
            <a:ext cx="734886" cy="634674"/>
          </a:xfrm>
          <a:custGeom>
            <a:avLst/>
            <a:gdLst/>
            <a:ahLst/>
            <a:cxnLst/>
            <a:rect l="l" t="t" r="r" b="b"/>
            <a:pathLst>
              <a:path w="734886" h="634674">
                <a:moveTo>
                  <a:pt x="0" y="0"/>
                </a:moveTo>
                <a:lnTo>
                  <a:pt x="734886" y="0"/>
                </a:lnTo>
                <a:lnTo>
                  <a:pt x="734886" y="634675"/>
                </a:lnTo>
                <a:lnTo>
                  <a:pt x="0" y="6346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6942979" y="4162422"/>
            <a:ext cx="761075" cy="721458"/>
          </a:xfrm>
          <a:custGeom>
            <a:avLst/>
            <a:gdLst/>
            <a:ahLst/>
            <a:cxnLst/>
            <a:rect l="l" t="t" r="r" b="b"/>
            <a:pathLst>
              <a:path w="761075" h="721458">
                <a:moveTo>
                  <a:pt x="0" y="0"/>
                </a:moveTo>
                <a:lnTo>
                  <a:pt x="761075" y="0"/>
                </a:lnTo>
                <a:lnTo>
                  <a:pt x="761075" y="721458"/>
                </a:lnTo>
                <a:lnTo>
                  <a:pt x="0" y="7214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8531179" y="5500708"/>
            <a:ext cx="564630" cy="574023"/>
          </a:xfrm>
          <a:custGeom>
            <a:avLst/>
            <a:gdLst/>
            <a:ahLst/>
            <a:cxnLst/>
            <a:rect l="l" t="t" r="r" b="b"/>
            <a:pathLst>
              <a:path w="564630" h="574023">
                <a:moveTo>
                  <a:pt x="0" y="0"/>
                </a:moveTo>
                <a:lnTo>
                  <a:pt x="564630" y="0"/>
                </a:lnTo>
                <a:lnTo>
                  <a:pt x="564630" y="574023"/>
                </a:lnTo>
                <a:lnTo>
                  <a:pt x="0" y="5740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9461347" y="6074731"/>
            <a:ext cx="932149" cy="932149"/>
          </a:xfrm>
          <a:custGeom>
            <a:avLst/>
            <a:gdLst/>
            <a:ahLst/>
            <a:cxnLst/>
            <a:rect l="l" t="t" r="r" b="b"/>
            <a:pathLst>
              <a:path w="932149" h="932149">
                <a:moveTo>
                  <a:pt x="0" y="0"/>
                </a:moveTo>
                <a:lnTo>
                  <a:pt x="932149" y="0"/>
                </a:lnTo>
                <a:lnTo>
                  <a:pt x="932149" y="932150"/>
                </a:lnTo>
                <a:lnTo>
                  <a:pt x="0" y="9321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2451787" y="2467568"/>
            <a:ext cx="746693" cy="823658"/>
          </a:xfrm>
          <a:custGeom>
            <a:avLst/>
            <a:gdLst/>
            <a:ahLst/>
            <a:cxnLst/>
            <a:rect l="l" t="t" r="r" b="b"/>
            <a:pathLst>
              <a:path w="746693" h="823658">
                <a:moveTo>
                  <a:pt x="0" y="0"/>
                </a:moveTo>
                <a:lnTo>
                  <a:pt x="746694" y="0"/>
                </a:lnTo>
                <a:lnTo>
                  <a:pt x="746694" y="823658"/>
                </a:lnTo>
                <a:lnTo>
                  <a:pt x="0" y="82365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TextBox 12"/>
          <p:cNvSpPr txBox="1"/>
          <p:nvPr/>
        </p:nvSpPr>
        <p:spPr>
          <a:xfrm>
            <a:off x="4114990" y="700088"/>
            <a:ext cx="9397008" cy="657225"/>
          </a:xfrm>
          <a:prstGeom prst="rect">
            <a:avLst/>
          </a:prstGeom>
        </p:spPr>
        <p:txBody>
          <a:bodyPr lIns="0" tIns="0" rIns="0" bIns="0" rtlCol="0" anchor="t">
            <a:spAutoFit/>
          </a:bodyPr>
          <a:lstStyle/>
          <a:p>
            <a:pPr algn="ctr">
              <a:lnSpc>
                <a:spcPts val="5221"/>
              </a:lnSpc>
              <a:spcBef>
                <a:spcPct val="0"/>
              </a:spcBef>
            </a:pPr>
            <a:r>
              <a:rPr lang="en-US" sz="4351" b="1">
                <a:solidFill>
                  <a:srgbClr val="FFFFFF"/>
                </a:solidFill>
                <a:latin typeface="League Spartan"/>
                <a:ea typeface="League Spartan"/>
                <a:cs typeface="League Spartan"/>
                <a:sym typeface="League Spartan"/>
              </a:rPr>
              <a:t>LES FONCTIONNALITÉS D’UN SIG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F9726"/>
        </a:solidFill>
        <a:effectLst/>
      </p:bgPr>
    </p:bg>
    <p:spTree>
      <p:nvGrpSpPr>
        <p:cNvPr id="1" name=""/>
        <p:cNvGrpSpPr/>
        <p:nvPr/>
      </p:nvGrpSpPr>
      <p:grpSpPr>
        <a:xfrm>
          <a:off x="0" y="0"/>
          <a:ext cx="0" cy="0"/>
          <a:chOff x="0" y="0"/>
          <a:chExt cx="0" cy="0"/>
        </a:xfrm>
      </p:grpSpPr>
      <p:sp>
        <p:nvSpPr>
          <p:cNvPr id="2" name="Freeform 2"/>
          <p:cNvSpPr/>
          <p:nvPr/>
        </p:nvSpPr>
        <p:spPr>
          <a:xfrm rot="-5400000">
            <a:off x="0" y="-5669288"/>
            <a:ext cx="19300097" cy="19300097"/>
          </a:xfrm>
          <a:custGeom>
            <a:avLst/>
            <a:gdLst/>
            <a:ahLst/>
            <a:cxnLst/>
            <a:rect l="l" t="t" r="r" b="b"/>
            <a:pathLst>
              <a:path w="19300097" h="19300097">
                <a:moveTo>
                  <a:pt x="0" y="0"/>
                </a:moveTo>
                <a:lnTo>
                  <a:pt x="19300097" y="0"/>
                </a:lnTo>
                <a:lnTo>
                  <a:pt x="19300097" y="19300097"/>
                </a:lnTo>
                <a:lnTo>
                  <a:pt x="0" y="193000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384559" y="2056941"/>
            <a:ext cx="8857871" cy="6173118"/>
            <a:chOff x="0" y="0"/>
            <a:chExt cx="46152922" cy="32164326"/>
          </a:xfrm>
        </p:grpSpPr>
        <p:sp>
          <p:nvSpPr>
            <p:cNvPr id="4" name="Freeform 4"/>
            <p:cNvSpPr/>
            <p:nvPr/>
          </p:nvSpPr>
          <p:spPr>
            <a:xfrm>
              <a:off x="72390" y="72390"/>
              <a:ext cx="46008143" cy="32019546"/>
            </a:xfrm>
            <a:custGeom>
              <a:avLst/>
              <a:gdLst/>
              <a:ahLst/>
              <a:cxnLst/>
              <a:rect l="l" t="t" r="r" b="b"/>
              <a:pathLst>
                <a:path w="46008143" h="32019546">
                  <a:moveTo>
                    <a:pt x="0" y="0"/>
                  </a:moveTo>
                  <a:lnTo>
                    <a:pt x="46008143" y="0"/>
                  </a:lnTo>
                  <a:lnTo>
                    <a:pt x="46008143" y="32019546"/>
                  </a:lnTo>
                  <a:lnTo>
                    <a:pt x="0" y="32019546"/>
                  </a:lnTo>
                  <a:lnTo>
                    <a:pt x="0" y="0"/>
                  </a:lnTo>
                  <a:close/>
                </a:path>
              </a:pathLst>
            </a:custGeom>
            <a:solidFill>
              <a:srgbClr val="E5F3D7">
                <a:alpha val="63922"/>
              </a:srgbClr>
            </a:solidFill>
          </p:spPr>
        </p:sp>
        <p:sp>
          <p:nvSpPr>
            <p:cNvPr id="5" name="Freeform 5"/>
            <p:cNvSpPr/>
            <p:nvPr/>
          </p:nvSpPr>
          <p:spPr>
            <a:xfrm>
              <a:off x="0" y="0"/>
              <a:ext cx="46152922" cy="32164325"/>
            </a:xfrm>
            <a:custGeom>
              <a:avLst/>
              <a:gdLst/>
              <a:ahLst/>
              <a:cxnLst/>
              <a:rect l="l" t="t" r="r" b="b"/>
              <a:pathLst>
                <a:path w="46152922" h="32164325">
                  <a:moveTo>
                    <a:pt x="46008141" y="32019546"/>
                  </a:moveTo>
                  <a:lnTo>
                    <a:pt x="46152922" y="32019546"/>
                  </a:lnTo>
                  <a:lnTo>
                    <a:pt x="46152922" y="32164325"/>
                  </a:lnTo>
                  <a:lnTo>
                    <a:pt x="46008141" y="32164325"/>
                  </a:lnTo>
                  <a:lnTo>
                    <a:pt x="46008141" y="32019546"/>
                  </a:lnTo>
                  <a:close/>
                  <a:moveTo>
                    <a:pt x="0" y="144780"/>
                  </a:moveTo>
                  <a:lnTo>
                    <a:pt x="144780" y="144780"/>
                  </a:lnTo>
                  <a:lnTo>
                    <a:pt x="144780" y="32019546"/>
                  </a:lnTo>
                  <a:lnTo>
                    <a:pt x="0" y="32019546"/>
                  </a:lnTo>
                  <a:lnTo>
                    <a:pt x="0" y="144780"/>
                  </a:lnTo>
                  <a:close/>
                  <a:moveTo>
                    <a:pt x="0" y="32019546"/>
                  </a:moveTo>
                  <a:lnTo>
                    <a:pt x="144780" y="32019546"/>
                  </a:lnTo>
                  <a:lnTo>
                    <a:pt x="144780" y="32164325"/>
                  </a:lnTo>
                  <a:lnTo>
                    <a:pt x="0" y="32164325"/>
                  </a:lnTo>
                  <a:lnTo>
                    <a:pt x="0" y="32019546"/>
                  </a:lnTo>
                  <a:close/>
                  <a:moveTo>
                    <a:pt x="46008141" y="144780"/>
                  </a:moveTo>
                  <a:lnTo>
                    <a:pt x="46152922" y="144780"/>
                  </a:lnTo>
                  <a:lnTo>
                    <a:pt x="46152922" y="32019546"/>
                  </a:lnTo>
                  <a:lnTo>
                    <a:pt x="46008141" y="32019546"/>
                  </a:lnTo>
                  <a:lnTo>
                    <a:pt x="46008141" y="144780"/>
                  </a:lnTo>
                  <a:close/>
                  <a:moveTo>
                    <a:pt x="144780" y="32019546"/>
                  </a:moveTo>
                  <a:lnTo>
                    <a:pt x="46008141" y="32019546"/>
                  </a:lnTo>
                  <a:lnTo>
                    <a:pt x="46008141" y="32164325"/>
                  </a:lnTo>
                  <a:lnTo>
                    <a:pt x="144780" y="32164325"/>
                  </a:lnTo>
                  <a:lnTo>
                    <a:pt x="144780" y="32019546"/>
                  </a:lnTo>
                  <a:close/>
                  <a:moveTo>
                    <a:pt x="46008141" y="0"/>
                  </a:moveTo>
                  <a:lnTo>
                    <a:pt x="46152922" y="0"/>
                  </a:lnTo>
                  <a:lnTo>
                    <a:pt x="46152922" y="144780"/>
                  </a:lnTo>
                  <a:lnTo>
                    <a:pt x="46008141" y="144780"/>
                  </a:lnTo>
                  <a:lnTo>
                    <a:pt x="46008141" y="0"/>
                  </a:lnTo>
                  <a:close/>
                  <a:moveTo>
                    <a:pt x="0" y="0"/>
                  </a:moveTo>
                  <a:lnTo>
                    <a:pt x="144780" y="0"/>
                  </a:lnTo>
                  <a:lnTo>
                    <a:pt x="144780" y="144780"/>
                  </a:lnTo>
                  <a:lnTo>
                    <a:pt x="0" y="144780"/>
                  </a:lnTo>
                  <a:lnTo>
                    <a:pt x="0" y="0"/>
                  </a:lnTo>
                  <a:close/>
                  <a:moveTo>
                    <a:pt x="144780" y="0"/>
                  </a:moveTo>
                  <a:lnTo>
                    <a:pt x="46008141" y="0"/>
                  </a:lnTo>
                  <a:lnTo>
                    <a:pt x="46008141" y="144780"/>
                  </a:lnTo>
                  <a:lnTo>
                    <a:pt x="144780" y="144780"/>
                  </a:lnTo>
                  <a:lnTo>
                    <a:pt x="144780" y="0"/>
                  </a:lnTo>
                  <a:close/>
                </a:path>
              </a:pathLst>
            </a:custGeom>
            <a:solidFill>
              <a:srgbClr val="000000">
                <a:alpha val="63922"/>
              </a:srgbClr>
            </a:solidFill>
          </p:spPr>
        </p:sp>
      </p:grpSp>
      <p:sp>
        <p:nvSpPr>
          <p:cNvPr id="6" name="Freeform 6"/>
          <p:cNvSpPr/>
          <p:nvPr/>
        </p:nvSpPr>
        <p:spPr>
          <a:xfrm>
            <a:off x="4543271" y="2213059"/>
            <a:ext cx="8540447" cy="5860882"/>
          </a:xfrm>
          <a:custGeom>
            <a:avLst/>
            <a:gdLst/>
            <a:ahLst/>
            <a:cxnLst/>
            <a:rect l="l" t="t" r="r" b="b"/>
            <a:pathLst>
              <a:path w="8540447" h="5860882">
                <a:moveTo>
                  <a:pt x="0" y="0"/>
                </a:moveTo>
                <a:lnTo>
                  <a:pt x="8540446" y="0"/>
                </a:lnTo>
                <a:lnTo>
                  <a:pt x="8540446" y="5860882"/>
                </a:lnTo>
                <a:lnTo>
                  <a:pt x="0" y="5860882"/>
                </a:lnTo>
                <a:lnTo>
                  <a:pt x="0" y="0"/>
                </a:lnTo>
                <a:close/>
              </a:path>
            </a:pathLst>
          </a:custGeom>
          <a:blipFill>
            <a:blip r:embed="rId4"/>
            <a:stretch>
              <a:fillRect/>
            </a:stretch>
          </a:blipFill>
          <a:ln w="38100" cap="sq">
            <a:solidFill>
              <a:srgbClr val="000000"/>
            </a:solidFill>
            <a:prstDash val="solid"/>
            <a:miter/>
          </a:ln>
        </p:spPr>
      </p:sp>
      <p:sp>
        <p:nvSpPr>
          <p:cNvPr id="7" name="TextBox 7"/>
          <p:cNvSpPr txBox="1"/>
          <p:nvPr/>
        </p:nvSpPr>
        <p:spPr>
          <a:xfrm>
            <a:off x="3010328" y="700088"/>
            <a:ext cx="11606332" cy="657225"/>
          </a:xfrm>
          <a:prstGeom prst="rect">
            <a:avLst/>
          </a:prstGeom>
        </p:spPr>
        <p:txBody>
          <a:bodyPr lIns="0" tIns="0" rIns="0" bIns="0" rtlCol="0" anchor="t">
            <a:spAutoFit/>
          </a:bodyPr>
          <a:lstStyle/>
          <a:p>
            <a:pPr algn="ctr">
              <a:lnSpc>
                <a:spcPts val="5221"/>
              </a:lnSpc>
              <a:spcBef>
                <a:spcPct val="0"/>
              </a:spcBef>
            </a:pPr>
            <a:r>
              <a:rPr lang="en-US" sz="4351">
                <a:solidFill>
                  <a:srgbClr val="FFFFFF"/>
                </a:solidFill>
                <a:latin typeface="League Spartan"/>
                <a:ea typeface="League Spartan"/>
                <a:cs typeface="League Spartan"/>
                <a:sym typeface="League Spartan"/>
              </a:rPr>
              <a:t>LES MODES DES DONNÉES DANS LES SIG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F9726"/>
        </a:solidFill>
        <a:effectLst/>
      </p:bgPr>
    </p:bg>
    <p:spTree>
      <p:nvGrpSpPr>
        <p:cNvPr id="1" name=""/>
        <p:cNvGrpSpPr/>
        <p:nvPr/>
      </p:nvGrpSpPr>
      <p:grpSpPr>
        <a:xfrm>
          <a:off x="0" y="0"/>
          <a:ext cx="0" cy="0"/>
          <a:chOff x="0" y="0"/>
          <a:chExt cx="0" cy="0"/>
        </a:xfrm>
      </p:grpSpPr>
      <p:sp>
        <p:nvSpPr>
          <p:cNvPr id="2" name="Freeform 2"/>
          <p:cNvSpPr/>
          <p:nvPr/>
        </p:nvSpPr>
        <p:spPr>
          <a:xfrm rot="-5400000">
            <a:off x="0" y="-5669288"/>
            <a:ext cx="19300097" cy="19300097"/>
          </a:xfrm>
          <a:custGeom>
            <a:avLst/>
            <a:gdLst/>
            <a:ahLst/>
            <a:cxnLst/>
            <a:rect l="l" t="t" r="r" b="b"/>
            <a:pathLst>
              <a:path w="19300097" h="19300097">
                <a:moveTo>
                  <a:pt x="0" y="0"/>
                </a:moveTo>
                <a:lnTo>
                  <a:pt x="19300097" y="0"/>
                </a:lnTo>
                <a:lnTo>
                  <a:pt x="19300097" y="19300097"/>
                </a:lnTo>
                <a:lnTo>
                  <a:pt x="0" y="193000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49857" y="1560366"/>
            <a:ext cx="17388286" cy="2339430"/>
            <a:chOff x="0" y="0"/>
            <a:chExt cx="23184381" cy="3119240"/>
          </a:xfrm>
        </p:grpSpPr>
        <p:grpSp>
          <p:nvGrpSpPr>
            <p:cNvPr id="4" name="Group 4"/>
            <p:cNvGrpSpPr/>
            <p:nvPr/>
          </p:nvGrpSpPr>
          <p:grpSpPr>
            <a:xfrm>
              <a:off x="0" y="0"/>
              <a:ext cx="23184381" cy="3119240"/>
              <a:chOff x="0" y="0"/>
              <a:chExt cx="112510916" cy="15137284"/>
            </a:xfrm>
          </p:grpSpPr>
          <p:sp>
            <p:nvSpPr>
              <p:cNvPr id="5" name="Freeform 5"/>
              <p:cNvSpPr/>
              <p:nvPr/>
            </p:nvSpPr>
            <p:spPr>
              <a:xfrm>
                <a:off x="72390" y="72390"/>
                <a:ext cx="112366142" cy="14992504"/>
              </a:xfrm>
              <a:custGeom>
                <a:avLst/>
                <a:gdLst/>
                <a:ahLst/>
                <a:cxnLst/>
                <a:rect l="l" t="t" r="r" b="b"/>
                <a:pathLst>
                  <a:path w="112366142" h="14992504">
                    <a:moveTo>
                      <a:pt x="0" y="0"/>
                    </a:moveTo>
                    <a:lnTo>
                      <a:pt x="112366142" y="0"/>
                    </a:lnTo>
                    <a:lnTo>
                      <a:pt x="112366142" y="14992504"/>
                    </a:lnTo>
                    <a:lnTo>
                      <a:pt x="0" y="14992504"/>
                    </a:lnTo>
                    <a:lnTo>
                      <a:pt x="0" y="0"/>
                    </a:lnTo>
                    <a:close/>
                  </a:path>
                </a:pathLst>
              </a:custGeom>
              <a:solidFill>
                <a:srgbClr val="FFFFFF">
                  <a:alpha val="76863"/>
                </a:srgbClr>
              </a:solidFill>
            </p:spPr>
          </p:sp>
          <p:sp>
            <p:nvSpPr>
              <p:cNvPr id="6" name="Freeform 6"/>
              <p:cNvSpPr/>
              <p:nvPr/>
            </p:nvSpPr>
            <p:spPr>
              <a:xfrm>
                <a:off x="0" y="0"/>
                <a:ext cx="112510912" cy="15137284"/>
              </a:xfrm>
              <a:custGeom>
                <a:avLst/>
                <a:gdLst/>
                <a:ahLst/>
                <a:cxnLst/>
                <a:rect l="l" t="t" r="r" b="b"/>
                <a:pathLst>
                  <a:path w="112510912" h="15137284">
                    <a:moveTo>
                      <a:pt x="112366140" y="14992503"/>
                    </a:moveTo>
                    <a:lnTo>
                      <a:pt x="112510912" y="14992503"/>
                    </a:lnTo>
                    <a:lnTo>
                      <a:pt x="112510912" y="15137284"/>
                    </a:lnTo>
                    <a:lnTo>
                      <a:pt x="112366140" y="15137284"/>
                    </a:lnTo>
                    <a:lnTo>
                      <a:pt x="112366140" y="14992503"/>
                    </a:lnTo>
                    <a:close/>
                    <a:moveTo>
                      <a:pt x="0" y="144780"/>
                    </a:moveTo>
                    <a:lnTo>
                      <a:pt x="144780" y="144780"/>
                    </a:lnTo>
                    <a:lnTo>
                      <a:pt x="144780" y="14992503"/>
                    </a:lnTo>
                    <a:lnTo>
                      <a:pt x="0" y="14992503"/>
                    </a:lnTo>
                    <a:lnTo>
                      <a:pt x="0" y="144780"/>
                    </a:lnTo>
                    <a:close/>
                    <a:moveTo>
                      <a:pt x="0" y="14992503"/>
                    </a:moveTo>
                    <a:lnTo>
                      <a:pt x="144780" y="14992503"/>
                    </a:lnTo>
                    <a:lnTo>
                      <a:pt x="144780" y="15137284"/>
                    </a:lnTo>
                    <a:lnTo>
                      <a:pt x="0" y="15137284"/>
                    </a:lnTo>
                    <a:lnTo>
                      <a:pt x="0" y="14992503"/>
                    </a:lnTo>
                    <a:close/>
                    <a:moveTo>
                      <a:pt x="112366140" y="144780"/>
                    </a:moveTo>
                    <a:lnTo>
                      <a:pt x="112510912" y="144780"/>
                    </a:lnTo>
                    <a:lnTo>
                      <a:pt x="112510912" y="14992503"/>
                    </a:lnTo>
                    <a:lnTo>
                      <a:pt x="112366140" y="14992503"/>
                    </a:lnTo>
                    <a:lnTo>
                      <a:pt x="112366140" y="144780"/>
                    </a:lnTo>
                    <a:close/>
                    <a:moveTo>
                      <a:pt x="144780" y="14992503"/>
                    </a:moveTo>
                    <a:lnTo>
                      <a:pt x="112366140" y="14992503"/>
                    </a:lnTo>
                    <a:lnTo>
                      <a:pt x="112366140" y="15137284"/>
                    </a:lnTo>
                    <a:lnTo>
                      <a:pt x="144780" y="15137284"/>
                    </a:lnTo>
                    <a:lnTo>
                      <a:pt x="144780" y="14992503"/>
                    </a:lnTo>
                    <a:close/>
                    <a:moveTo>
                      <a:pt x="112366140" y="0"/>
                    </a:moveTo>
                    <a:lnTo>
                      <a:pt x="112510912" y="0"/>
                    </a:lnTo>
                    <a:lnTo>
                      <a:pt x="112510912" y="144780"/>
                    </a:lnTo>
                    <a:lnTo>
                      <a:pt x="112366140" y="144780"/>
                    </a:lnTo>
                    <a:lnTo>
                      <a:pt x="112366140" y="0"/>
                    </a:lnTo>
                    <a:close/>
                    <a:moveTo>
                      <a:pt x="0" y="0"/>
                    </a:moveTo>
                    <a:lnTo>
                      <a:pt x="144780" y="0"/>
                    </a:lnTo>
                    <a:lnTo>
                      <a:pt x="144780" y="144780"/>
                    </a:lnTo>
                    <a:lnTo>
                      <a:pt x="0" y="144780"/>
                    </a:lnTo>
                    <a:lnTo>
                      <a:pt x="0" y="0"/>
                    </a:lnTo>
                    <a:close/>
                    <a:moveTo>
                      <a:pt x="144780" y="0"/>
                    </a:moveTo>
                    <a:lnTo>
                      <a:pt x="112366140" y="0"/>
                    </a:lnTo>
                    <a:lnTo>
                      <a:pt x="112366140" y="144780"/>
                    </a:lnTo>
                    <a:lnTo>
                      <a:pt x="144780" y="144780"/>
                    </a:lnTo>
                    <a:lnTo>
                      <a:pt x="144780" y="0"/>
                    </a:lnTo>
                    <a:close/>
                  </a:path>
                </a:pathLst>
              </a:custGeom>
              <a:solidFill>
                <a:srgbClr val="0B5304">
                  <a:alpha val="76863"/>
                </a:srgbClr>
              </a:solidFill>
            </p:spPr>
          </p:sp>
        </p:grpSp>
        <p:sp>
          <p:nvSpPr>
            <p:cNvPr id="7" name="TextBox 7"/>
            <p:cNvSpPr txBox="1"/>
            <p:nvPr/>
          </p:nvSpPr>
          <p:spPr>
            <a:xfrm>
              <a:off x="666123" y="328352"/>
              <a:ext cx="21893881" cy="2376812"/>
            </a:xfrm>
            <a:prstGeom prst="rect">
              <a:avLst/>
            </a:prstGeom>
          </p:spPr>
          <p:txBody>
            <a:bodyPr lIns="0" tIns="0" rIns="0" bIns="0" rtlCol="0" anchor="t">
              <a:spAutoFit/>
            </a:bodyPr>
            <a:lstStyle/>
            <a:p>
              <a:pPr algn="ctr">
                <a:lnSpc>
                  <a:spcPts val="3509"/>
                </a:lnSpc>
              </a:pPr>
              <a:r>
                <a:rPr lang="en-US" sz="2699">
                  <a:solidFill>
                    <a:srgbClr val="000000"/>
                  </a:solidFill>
                  <a:latin typeface="Times New Roman"/>
                  <a:ea typeface="Times New Roman"/>
                  <a:cs typeface="Times New Roman"/>
                  <a:sym typeface="Times New Roman"/>
                </a:rPr>
                <a:t>Pour transformer </a:t>
              </a:r>
              <a:r>
                <a:rPr lang="en-US" sz="2699" b="1">
                  <a:solidFill>
                    <a:srgbClr val="000000"/>
                  </a:solidFill>
                  <a:latin typeface="Times New Roman Bold"/>
                  <a:ea typeface="Times New Roman Bold"/>
                  <a:cs typeface="Times New Roman Bold"/>
                  <a:sym typeface="Times New Roman Bold"/>
                </a:rPr>
                <a:t>un objet réel</a:t>
              </a:r>
              <a:r>
                <a:rPr lang="en-US" sz="2699">
                  <a:solidFill>
                    <a:srgbClr val="000000"/>
                  </a:solidFill>
                  <a:latin typeface="Times New Roman"/>
                  <a:ea typeface="Times New Roman"/>
                  <a:cs typeface="Times New Roman"/>
                  <a:sym typeface="Times New Roman"/>
                </a:rPr>
                <a:t> en une donnée à référence spatiale, on décompose le territoire en couches thématiques.</a:t>
              </a:r>
              <a:r>
                <a:rPr lang="en-US" sz="2699" b="1">
                  <a:solidFill>
                    <a:srgbClr val="000000"/>
                  </a:solidFill>
                  <a:latin typeface="Times New Roman Bold"/>
                  <a:ea typeface="Times New Roman Bold"/>
                  <a:cs typeface="Times New Roman Bold"/>
                  <a:sym typeface="Times New Roman Bold"/>
                </a:rPr>
                <a:t>Une couche</a:t>
              </a:r>
              <a:r>
                <a:rPr lang="en-US" sz="2699">
                  <a:solidFill>
                    <a:srgbClr val="000000"/>
                  </a:solidFill>
                  <a:latin typeface="Times New Roman"/>
                  <a:ea typeface="Times New Roman"/>
                  <a:cs typeface="Times New Roman"/>
                  <a:sym typeface="Times New Roman"/>
                </a:rPr>
                <a:t> réunit généralement des éléments géographiques de même </a:t>
              </a:r>
              <a:r>
                <a:rPr lang="en-US" sz="2699" b="1">
                  <a:solidFill>
                    <a:srgbClr val="000000"/>
                  </a:solidFill>
                  <a:latin typeface="Times New Roman Bold"/>
                  <a:ea typeface="Times New Roman Bold"/>
                  <a:cs typeface="Times New Roman Bold"/>
                  <a:sym typeface="Times New Roman Bold"/>
                </a:rPr>
                <a:t>type</a:t>
              </a:r>
              <a:r>
                <a:rPr lang="en-US" sz="2699">
                  <a:solidFill>
                    <a:srgbClr val="000000"/>
                  </a:solidFill>
                  <a:latin typeface="Times New Roman"/>
                  <a:ea typeface="Times New Roman"/>
                  <a:cs typeface="Times New Roman"/>
                  <a:sym typeface="Times New Roman"/>
                </a:rPr>
                <a:t>. </a:t>
              </a:r>
            </a:p>
            <a:p>
              <a:pPr algn="ctr">
                <a:lnSpc>
                  <a:spcPts val="3509"/>
                </a:lnSpc>
              </a:pPr>
              <a:r>
                <a:rPr lang="en-US" sz="2699">
                  <a:solidFill>
                    <a:srgbClr val="000000"/>
                  </a:solidFill>
                  <a:latin typeface="Times New Roman"/>
                  <a:ea typeface="Times New Roman"/>
                  <a:cs typeface="Times New Roman"/>
                  <a:sym typeface="Times New Roman"/>
                </a:rPr>
                <a:t>Les éléments géographiques (objets spatiaux) peuvent être représentés sur une carte par </a:t>
              </a:r>
              <a:r>
                <a:rPr lang="en-US" sz="2699" b="1">
                  <a:solidFill>
                    <a:srgbClr val="000000"/>
                  </a:solidFill>
                  <a:latin typeface="Times New Roman Bold"/>
                  <a:ea typeface="Times New Roman Bold"/>
                  <a:cs typeface="Times New Roman Bold"/>
                  <a:sym typeface="Times New Roman Bold"/>
                </a:rPr>
                <a:t>des points</a:t>
              </a:r>
              <a:r>
                <a:rPr lang="en-US" sz="2699">
                  <a:solidFill>
                    <a:srgbClr val="000000"/>
                  </a:solidFill>
                  <a:latin typeface="Times New Roman"/>
                  <a:ea typeface="Times New Roman"/>
                  <a:cs typeface="Times New Roman"/>
                  <a:sym typeface="Times New Roman"/>
                </a:rPr>
                <a:t>, </a:t>
              </a:r>
              <a:r>
                <a:rPr lang="en-US" sz="2699" b="1">
                  <a:solidFill>
                    <a:srgbClr val="000000"/>
                  </a:solidFill>
                  <a:latin typeface="Times New Roman Bold"/>
                  <a:ea typeface="Times New Roman Bold"/>
                  <a:cs typeface="Times New Roman Bold"/>
                  <a:sym typeface="Times New Roman Bold"/>
                </a:rPr>
                <a:t>des lignes</a:t>
              </a:r>
              <a:r>
                <a:rPr lang="en-US" sz="2699">
                  <a:solidFill>
                    <a:srgbClr val="000000"/>
                  </a:solidFill>
                  <a:latin typeface="Times New Roman"/>
                  <a:ea typeface="Times New Roman"/>
                  <a:cs typeface="Times New Roman"/>
                  <a:sym typeface="Times New Roman"/>
                </a:rPr>
                <a:t> ou </a:t>
              </a:r>
              <a:r>
                <a:rPr lang="en-US" sz="2699" b="1">
                  <a:solidFill>
                    <a:srgbClr val="000000"/>
                  </a:solidFill>
                  <a:latin typeface="Times New Roman Bold"/>
                  <a:ea typeface="Times New Roman Bold"/>
                  <a:cs typeface="Times New Roman Bold"/>
                  <a:sym typeface="Times New Roman Bold"/>
                </a:rPr>
                <a:t>des polygones</a:t>
              </a:r>
              <a:r>
                <a:rPr lang="en-US" sz="2699">
                  <a:solidFill>
                    <a:srgbClr val="000000"/>
                  </a:solidFill>
                  <a:latin typeface="Times New Roman"/>
                  <a:ea typeface="Times New Roman"/>
                  <a:cs typeface="Times New Roman"/>
                  <a:sym typeface="Times New Roman"/>
                </a:rPr>
                <a:t> ...</a:t>
              </a:r>
            </a:p>
          </p:txBody>
        </p:sp>
      </p:grpSp>
      <p:sp>
        <p:nvSpPr>
          <p:cNvPr id="8" name="Freeform 8"/>
          <p:cNvSpPr/>
          <p:nvPr/>
        </p:nvSpPr>
        <p:spPr>
          <a:xfrm>
            <a:off x="10131838" y="5841958"/>
            <a:ext cx="4609415" cy="2720430"/>
          </a:xfrm>
          <a:custGeom>
            <a:avLst/>
            <a:gdLst/>
            <a:ahLst/>
            <a:cxnLst/>
            <a:rect l="l" t="t" r="r" b="b"/>
            <a:pathLst>
              <a:path w="4609415" h="2720430">
                <a:moveTo>
                  <a:pt x="0" y="0"/>
                </a:moveTo>
                <a:lnTo>
                  <a:pt x="4609414" y="0"/>
                </a:lnTo>
                <a:lnTo>
                  <a:pt x="4609414" y="2720430"/>
                </a:lnTo>
                <a:lnTo>
                  <a:pt x="0" y="2720430"/>
                </a:lnTo>
                <a:lnTo>
                  <a:pt x="0" y="0"/>
                </a:lnTo>
                <a:close/>
              </a:path>
            </a:pathLst>
          </a:custGeom>
          <a:blipFill>
            <a:blip r:embed="rId4"/>
            <a:stretch>
              <a:fillRect/>
            </a:stretch>
          </a:blipFill>
          <a:ln w="38100" cap="sq">
            <a:solidFill>
              <a:srgbClr val="000000"/>
            </a:solidFill>
            <a:prstDash val="solid"/>
            <a:miter/>
          </a:ln>
        </p:spPr>
      </p:sp>
      <p:sp>
        <p:nvSpPr>
          <p:cNvPr id="10" name="TextBox 10"/>
          <p:cNvSpPr txBox="1"/>
          <p:nvPr/>
        </p:nvSpPr>
        <p:spPr>
          <a:xfrm>
            <a:off x="6556902" y="700088"/>
            <a:ext cx="4513183" cy="657225"/>
          </a:xfrm>
          <a:prstGeom prst="rect">
            <a:avLst/>
          </a:prstGeom>
        </p:spPr>
        <p:txBody>
          <a:bodyPr lIns="0" tIns="0" rIns="0" bIns="0" rtlCol="0" anchor="t">
            <a:spAutoFit/>
          </a:bodyPr>
          <a:lstStyle/>
          <a:p>
            <a:pPr algn="ctr">
              <a:lnSpc>
                <a:spcPts val="5221"/>
              </a:lnSpc>
              <a:spcBef>
                <a:spcPct val="0"/>
              </a:spcBef>
            </a:pPr>
            <a:r>
              <a:rPr lang="en-US" sz="4351">
                <a:solidFill>
                  <a:srgbClr val="FFFFFF"/>
                </a:solidFill>
                <a:latin typeface="League Spartan"/>
                <a:ea typeface="League Spartan"/>
                <a:cs typeface="League Spartan"/>
                <a:sym typeface="League Spartan"/>
              </a:rPr>
              <a:t>MODE VECTEUR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F9726"/>
        </a:solidFill>
        <a:effectLst/>
      </p:bgPr>
    </p:bg>
    <p:spTree>
      <p:nvGrpSpPr>
        <p:cNvPr id="1" name=""/>
        <p:cNvGrpSpPr/>
        <p:nvPr/>
      </p:nvGrpSpPr>
      <p:grpSpPr>
        <a:xfrm>
          <a:off x="0" y="0"/>
          <a:ext cx="0" cy="0"/>
          <a:chOff x="0" y="0"/>
          <a:chExt cx="0" cy="0"/>
        </a:xfrm>
      </p:grpSpPr>
      <p:sp>
        <p:nvSpPr>
          <p:cNvPr id="2" name="Freeform 2"/>
          <p:cNvSpPr/>
          <p:nvPr/>
        </p:nvSpPr>
        <p:spPr>
          <a:xfrm rot="-5400000">
            <a:off x="0" y="-5669288"/>
            <a:ext cx="19300097" cy="19300097"/>
          </a:xfrm>
          <a:custGeom>
            <a:avLst/>
            <a:gdLst/>
            <a:ahLst/>
            <a:cxnLst/>
            <a:rect l="l" t="t" r="r" b="b"/>
            <a:pathLst>
              <a:path w="19300097" h="19300097">
                <a:moveTo>
                  <a:pt x="0" y="0"/>
                </a:moveTo>
                <a:lnTo>
                  <a:pt x="19300097" y="0"/>
                </a:lnTo>
                <a:lnTo>
                  <a:pt x="19300097" y="19300097"/>
                </a:lnTo>
                <a:lnTo>
                  <a:pt x="0" y="193000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49857" y="1227027"/>
            <a:ext cx="17388286" cy="2777580"/>
            <a:chOff x="0" y="0"/>
            <a:chExt cx="23184381" cy="3703440"/>
          </a:xfrm>
        </p:grpSpPr>
        <p:grpSp>
          <p:nvGrpSpPr>
            <p:cNvPr id="4" name="Group 4"/>
            <p:cNvGrpSpPr/>
            <p:nvPr/>
          </p:nvGrpSpPr>
          <p:grpSpPr>
            <a:xfrm>
              <a:off x="0" y="0"/>
              <a:ext cx="23184381" cy="3703440"/>
              <a:chOff x="0" y="0"/>
              <a:chExt cx="112510916" cy="17972334"/>
            </a:xfrm>
          </p:grpSpPr>
          <p:sp>
            <p:nvSpPr>
              <p:cNvPr id="5" name="Freeform 5"/>
              <p:cNvSpPr/>
              <p:nvPr/>
            </p:nvSpPr>
            <p:spPr>
              <a:xfrm>
                <a:off x="72390" y="72390"/>
                <a:ext cx="112366142" cy="17827555"/>
              </a:xfrm>
              <a:custGeom>
                <a:avLst/>
                <a:gdLst/>
                <a:ahLst/>
                <a:cxnLst/>
                <a:rect l="l" t="t" r="r" b="b"/>
                <a:pathLst>
                  <a:path w="112366142" h="17827555">
                    <a:moveTo>
                      <a:pt x="0" y="0"/>
                    </a:moveTo>
                    <a:lnTo>
                      <a:pt x="112366142" y="0"/>
                    </a:lnTo>
                    <a:lnTo>
                      <a:pt x="112366142" y="17827555"/>
                    </a:lnTo>
                    <a:lnTo>
                      <a:pt x="0" y="17827555"/>
                    </a:lnTo>
                    <a:lnTo>
                      <a:pt x="0" y="0"/>
                    </a:lnTo>
                    <a:close/>
                  </a:path>
                </a:pathLst>
              </a:custGeom>
              <a:solidFill>
                <a:srgbClr val="FFFFFF">
                  <a:alpha val="76863"/>
                </a:srgbClr>
              </a:solidFill>
            </p:spPr>
          </p:sp>
          <p:sp>
            <p:nvSpPr>
              <p:cNvPr id="6" name="Freeform 6"/>
              <p:cNvSpPr/>
              <p:nvPr/>
            </p:nvSpPr>
            <p:spPr>
              <a:xfrm>
                <a:off x="0" y="0"/>
                <a:ext cx="112510912" cy="17972334"/>
              </a:xfrm>
              <a:custGeom>
                <a:avLst/>
                <a:gdLst/>
                <a:ahLst/>
                <a:cxnLst/>
                <a:rect l="l" t="t" r="r" b="b"/>
                <a:pathLst>
                  <a:path w="112510912" h="17972334">
                    <a:moveTo>
                      <a:pt x="112366140" y="17827554"/>
                    </a:moveTo>
                    <a:lnTo>
                      <a:pt x="112510912" y="17827554"/>
                    </a:lnTo>
                    <a:lnTo>
                      <a:pt x="112510912" y="17972334"/>
                    </a:lnTo>
                    <a:lnTo>
                      <a:pt x="112366140" y="17972334"/>
                    </a:lnTo>
                    <a:lnTo>
                      <a:pt x="112366140" y="17827554"/>
                    </a:lnTo>
                    <a:close/>
                    <a:moveTo>
                      <a:pt x="0" y="144780"/>
                    </a:moveTo>
                    <a:lnTo>
                      <a:pt x="144780" y="144780"/>
                    </a:lnTo>
                    <a:lnTo>
                      <a:pt x="144780" y="17827554"/>
                    </a:lnTo>
                    <a:lnTo>
                      <a:pt x="0" y="17827554"/>
                    </a:lnTo>
                    <a:lnTo>
                      <a:pt x="0" y="144780"/>
                    </a:lnTo>
                    <a:close/>
                    <a:moveTo>
                      <a:pt x="0" y="17827554"/>
                    </a:moveTo>
                    <a:lnTo>
                      <a:pt x="144780" y="17827554"/>
                    </a:lnTo>
                    <a:lnTo>
                      <a:pt x="144780" y="17972334"/>
                    </a:lnTo>
                    <a:lnTo>
                      <a:pt x="0" y="17972334"/>
                    </a:lnTo>
                    <a:lnTo>
                      <a:pt x="0" y="17827554"/>
                    </a:lnTo>
                    <a:close/>
                    <a:moveTo>
                      <a:pt x="112366140" y="144780"/>
                    </a:moveTo>
                    <a:lnTo>
                      <a:pt x="112510912" y="144780"/>
                    </a:lnTo>
                    <a:lnTo>
                      <a:pt x="112510912" y="17827554"/>
                    </a:lnTo>
                    <a:lnTo>
                      <a:pt x="112366140" y="17827554"/>
                    </a:lnTo>
                    <a:lnTo>
                      <a:pt x="112366140" y="144780"/>
                    </a:lnTo>
                    <a:close/>
                    <a:moveTo>
                      <a:pt x="144780" y="17827554"/>
                    </a:moveTo>
                    <a:lnTo>
                      <a:pt x="112366140" y="17827554"/>
                    </a:lnTo>
                    <a:lnTo>
                      <a:pt x="112366140" y="17972334"/>
                    </a:lnTo>
                    <a:lnTo>
                      <a:pt x="144780" y="17972334"/>
                    </a:lnTo>
                    <a:lnTo>
                      <a:pt x="144780" y="17827554"/>
                    </a:lnTo>
                    <a:close/>
                    <a:moveTo>
                      <a:pt x="112366140" y="0"/>
                    </a:moveTo>
                    <a:lnTo>
                      <a:pt x="112510912" y="0"/>
                    </a:lnTo>
                    <a:lnTo>
                      <a:pt x="112510912" y="144780"/>
                    </a:lnTo>
                    <a:lnTo>
                      <a:pt x="112366140" y="144780"/>
                    </a:lnTo>
                    <a:lnTo>
                      <a:pt x="112366140" y="0"/>
                    </a:lnTo>
                    <a:close/>
                    <a:moveTo>
                      <a:pt x="0" y="0"/>
                    </a:moveTo>
                    <a:lnTo>
                      <a:pt x="144780" y="0"/>
                    </a:lnTo>
                    <a:lnTo>
                      <a:pt x="144780" y="144780"/>
                    </a:lnTo>
                    <a:lnTo>
                      <a:pt x="0" y="144780"/>
                    </a:lnTo>
                    <a:lnTo>
                      <a:pt x="0" y="0"/>
                    </a:lnTo>
                    <a:close/>
                    <a:moveTo>
                      <a:pt x="144780" y="0"/>
                    </a:moveTo>
                    <a:lnTo>
                      <a:pt x="112366140" y="0"/>
                    </a:lnTo>
                    <a:lnTo>
                      <a:pt x="112366140" y="144780"/>
                    </a:lnTo>
                    <a:lnTo>
                      <a:pt x="144780" y="144780"/>
                    </a:lnTo>
                    <a:lnTo>
                      <a:pt x="144780" y="0"/>
                    </a:lnTo>
                    <a:close/>
                  </a:path>
                </a:pathLst>
              </a:custGeom>
              <a:solidFill>
                <a:srgbClr val="0B5304">
                  <a:alpha val="76863"/>
                </a:srgbClr>
              </a:solidFill>
            </p:spPr>
          </p:sp>
        </p:grpSp>
        <p:sp>
          <p:nvSpPr>
            <p:cNvPr id="7" name="TextBox 7"/>
            <p:cNvSpPr txBox="1"/>
            <p:nvPr/>
          </p:nvSpPr>
          <p:spPr>
            <a:xfrm>
              <a:off x="666123" y="328352"/>
              <a:ext cx="21893881" cy="2961012"/>
            </a:xfrm>
            <a:prstGeom prst="rect">
              <a:avLst/>
            </a:prstGeom>
          </p:spPr>
          <p:txBody>
            <a:bodyPr lIns="0" tIns="0" rIns="0" bIns="0" rtlCol="0" anchor="t">
              <a:spAutoFit/>
            </a:bodyPr>
            <a:lstStyle/>
            <a:p>
              <a:pPr algn="l">
                <a:lnSpc>
                  <a:spcPts val="3509"/>
                </a:lnSpc>
              </a:pPr>
              <a:r>
                <a:rPr lang="en-US" sz="2699" dirty="0" err="1">
                  <a:solidFill>
                    <a:srgbClr val="000000"/>
                  </a:solidFill>
                  <a:latin typeface="Times New Roman"/>
                  <a:ea typeface="Times New Roman"/>
                  <a:cs typeface="Times New Roman"/>
                  <a:sym typeface="Times New Roman"/>
                </a:rPr>
                <a:t>Chaque</a:t>
              </a:r>
              <a:r>
                <a:rPr lang="en-US" sz="2699" dirty="0">
                  <a:solidFill>
                    <a:srgbClr val="000000"/>
                  </a:solidFill>
                  <a:latin typeface="Times New Roman"/>
                  <a:ea typeface="Times New Roman"/>
                  <a:cs typeface="Times New Roman"/>
                  <a:sym typeface="Times New Roman"/>
                </a:rPr>
                <a:t> </a:t>
              </a:r>
              <a:r>
                <a:rPr lang="en-US" sz="2699" dirty="0" err="1">
                  <a:solidFill>
                    <a:srgbClr val="000000"/>
                  </a:solidFill>
                  <a:latin typeface="Times New Roman"/>
                  <a:ea typeface="Times New Roman"/>
                  <a:cs typeface="Times New Roman"/>
                  <a:sym typeface="Times New Roman"/>
                </a:rPr>
                <a:t>couche</a:t>
              </a:r>
              <a:r>
                <a:rPr lang="en-US" sz="2699" dirty="0">
                  <a:solidFill>
                    <a:srgbClr val="000000"/>
                  </a:solidFill>
                  <a:latin typeface="Times New Roman"/>
                  <a:ea typeface="Times New Roman"/>
                  <a:cs typeface="Times New Roman"/>
                  <a:sym typeface="Times New Roman"/>
                </a:rPr>
                <a:t> au format </a:t>
              </a:r>
              <a:r>
                <a:rPr lang="en-US" sz="2699" dirty="0" err="1">
                  <a:solidFill>
                    <a:srgbClr val="000000"/>
                  </a:solidFill>
                  <a:latin typeface="Times New Roman"/>
                  <a:ea typeface="Times New Roman"/>
                  <a:cs typeface="Times New Roman"/>
                  <a:sym typeface="Times New Roman"/>
                </a:rPr>
                <a:t>vecteur</a:t>
              </a:r>
              <a:r>
                <a:rPr lang="en-US" sz="2699" dirty="0">
                  <a:solidFill>
                    <a:srgbClr val="000000"/>
                  </a:solidFill>
                  <a:latin typeface="Times New Roman"/>
                  <a:ea typeface="Times New Roman"/>
                  <a:cs typeface="Times New Roman"/>
                  <a:sym typeface="Times New Roman"/>
                </a:rPr>
                <a:t> </a:t>
              </a:r>
              <a:r>
                <a:rPr lang="en-US" sz="2699" dirty="0" err="1">
                  <a:solidFill>
                    <a:srgbClr val="000000"/>
                  </a:solidFill>
                  <a:latin typeface="Times New Roman"/>
                  <a:ea typeface="Times New Roman"/>
                  <a:cs typeface="Times New Roman"/>
                  <a:sym typeface="Times New Roman"/>
                </a:rPr>
                <a:t>est</a:t>
              </a:r>
              <a:r>
                <a:rPr lang="en-US" sz="2699" dirty="0">
                  <a:solidFill>
                    <a:srgbClr val="000000"/>
                  </a:solidFill>
                  <a:latin typeface="Times New Roman"/>
                  <a:ea typeface="Times New Roman"/>
                  <a:cs typeface="Times New Roman"/>
                  <a:sym typeface="Times New Roman"/>
                </a:rPr>
                <a:t> </a:t>
              </a:r>
              <a:r>
                <a:rPr lang="en-US" sz="2699" dirty="0" err="1">
                  <a:solidFill>
                    <a:srgbClr val="000000"/>
                  </a:solidFill>
                  <a:latin typeface="Times New Roman"/>
                  <a:ea typeface="Times New Roman"/>
                  <a:cs typeface="Times New Roman"/>
                  <a:sym typeface="Times New Roman"/>
                </a:rPr>
                <a:t>modelisée</a:t>
              </a:r>
              <a:r>
                <a:rPr lang="en-US" sz="2699" dirty="0">
                  <a:solidFill>
                    <a:srgbClr val="000000"/>
                  </a:solidFill>
                  <a:latin typeface="Times New Roman"/>
                  <a:ea typeface="Times New Roman"/>
                  <a:cs typeface="Times New Roman"/>
                  <a:sym typeface="Times New Roman"/>
                </a:rPr>
                <a:t> sous </a:t>
              </a:r>
              <a:r>
                <a:rPr lang="en-US" sz="2699" dirty="0" err="1">
                  <a:solidFill>
                    <a:srgbClr val="000000"/>
                  </a:solidFill>
                  <a:latin typeface="Times New Roman"/>
                  <a:ea typeface="Times New Roman"/>
                  <a:cs typeface="Times New Roman"/>
                  <a:sym typeface="Times New Roman"/>
                </a:rPr>
                <a:t>forme</a:t>
              </a:r>
              <a:r>
                <a:rPr lang="en-US" sz="2699" dirty="0">
                  <a:solidFill>
                    <a:srgbClr val="000000"/>
                  </a:solidFill>
                  <a:latin typeface="Times New Roman"/>
                  <a:ea typeface="Times New Roman"/>
                  <a:cs typeface="Times New Roman"/>
                  <a:sym typeface="Times New Roman"/>
                </a:rPr>
                <a:t> </a:t>
              </a:r>
              <a:r>
                <a:rPr lang="en-US" sz="2699" dirty="0" err="1">
                  <a:solidFill>
                    <a:srgbClr val="000000"/>
                  </a:solidFill>
                  <a:latin typeface="Times New Roman"/>
                  <a:ea typeface="Times New Roman"/>
                  <a:cs typeface="Times New Roman"/>
                  <a:sym typeface="Times New Roman"/>
                </a:rPr>
                <a:t>d’une</a:t>
              </a:r>
              <a:r>
                <a:rPr lang="en-US" sz="2699" dirty="0">
                  <a:solidFill>
                    <a:srgbClr val="000000"/>
                  </a:solidFill>
                  <a:latin typeface="Times New Roman"/>
                  <a:ea typeface="Times New Roman"/>
                  <a:cs typeface="Times New Roman"/>
                  <a:sym typeface="Times New Roman"/>
                </a:rPr>
                <a:t> double </a:t>
              </a:r>
              <a:r>
                <a:rPr lang="en-US" sz="2699" dirty="0" err="1">
                  <a:solidFill>
                    <a:srgbClr val="000000"/>
                  </a:solidFill>
                  <a:latin typeface="Times New Roman"/>
                  <a:ea typeface="Times New Roman"/>
                  <a:cs typeface="Times New Roman"/>
                  <a:sym typeface="Times New Roman"/>
                </a:rPr>
                <a:t>composante</a:t>
              </a:r>
              <a:r>
                <a:rPr lang="en-US" sz="2699" dirty="0">
                  <a:solidFill>
                    <a:srgbClr val="000000"/>
                  </a:solidFill>
                  <a:latin typeface="Times New Roman"/>
                  <a:ea typeface="Times New Roman"/>
                  <a:cs typeface="Times New Roman"/>
                  <a:sym typeface="Times New Roman"/>
                </a:rPr>
                <a:t> : </a:t>
              </a:r>
            </a:p>
            <a:p>
              <a:pPr algn="l">
                <a:lnSpc>
                  <a:spcPts val="3509"/>
                </a:lnSpc>
              </a:pPr>
              <a:r>
                <a:rPr lang="en-US" sz="2699" dirty="0">
                  <a:solidFill>
                    <a:srgbClr val="000000"/>
                  </a:solidFill>
                  <a:latin typeface="Times New Roman"/>
                  <a:ea typeface="Times New Roman"/>
                  <a:cs typeface="Times New Roman"/>
                  <a:sym typeface="Times New Roman"/>
                </a:rPr>
                <a:t>•U</a:t>
              </a:r>
              <a:r>
                <a:rPr lang="en-US" sz="2699" b="1" dirty="0">
                  <a:solidFill>
                    <a:srgbClr val="000000"/>
                  </a:solidFill>
                  <a:latin typeface="Times New Roman Bold"/>
                  <a:ea typeface="Times New Roman Bold"/>
                  <a:cs typeface="Times New Roman Bold"/>
                  <a:sym typeface="Times New Roman Bold"/>
                </a:rPr>
                <a:t>ne </a:t>
              </a:r>
              <a:r>
                <a:rPr lang="en-US" sz="2699" b="1" dirty="0" err="1">
                  <a:solidFill>
                    <a:srgbClr val="000000"/>
                  </a:solidFill>
                  <a:latin typeface="Times New Roman Bold"/>
                  <a:ea typeface="Times New Roman Bold"/>
                  <a:cs typeface="Times New Roman Bold"/>
                  <a:sym typeface="Times New Roman Bold"/>
                </a:rPr>
                <a:t>composante</a:t>
              </a:r>
              <a:r>
                <a:rPr lang="en-US" sz="2699" b="1" dirty="0">
                  <a:solidFill>
                    <a:srgbClr val="000000"/>
                  </a:solidFill>
                  <a:latin typeface="Times New Roman Bold"/>
                  <a:ea typeface="Times New Roman Bold"/>
                  <a:cs typeface="Times New Roman Bold"/>
                  <a:sym typeface="Times New Roman Bold"/>
                </a:rPr>
                <a:t>  </a:t>
              </a:r>
              <a:r>
                <a:rPr lang="en-US" sz="2699" b="1" dirty="0" err="1">
                  <a:solidFill>
                    <a:srgbClr val="000000"/>
                  </a:solidFill>
                  <a:latin typeface="Times New Roman Bold"/>
                  <a:ea typeface="Times New Roman Bold"/>
                  <a:cs typeface="Times New Roman Bold"/>
                  <a:sym typeface="Times New Roman Bold"/>
                </a:rPr>
                <a:t>géométrique</a:t>
              </a:r>
              <a:r>
                <a:rPr lang="en-US" sz="2699" b="1" dirty="0">
                  <a:solidFill>
                    <a:srgbClr val="000000"/>
                  </a:solidFill>
                  <a:latin typeface="Times New Roman Bold"/>
                  <a:ea typeface="Times New Roman Bold"/>
                  <a:cs typeface="Times New Roman Bold"/>
                  <a:sym typeface="Times New Roman Bold"/>
                </a:rPr>
                <a:t> </a:t>
              </a:r>
              <a:r>
                <a:rPr lang="en-US" sz="2699" b="1" dirty="0" err="1">
                  <a:solidFill>
                    <a:srgbClr val="000000"/>
                  </a:solidFill>
                  <a:latin typeface="Times New Roman Bold"/>
                  <a:ea typeface="Times New Roman Bold"/>
                  <a:cs typeface="Times New Roman Bold"/>
                  <a:sym typeface="Times New Roman Bold"/>
                </a:rPr>
                <a:t>ou</a:t>
              </a:r>
              <a:r>
                <a:rPr lang="en-US" sz="2699" b="1" dirty="0">
                  <a:solidFill>
                    <a:srgbClr val="000000"/>
                  </a:solidFill>
                  <a:latin typeface="Times New Roman Bold"/>
                  <a:ea typeface="Times New Roman Bold"/>
                  <a:cs typeface="Times New Roman Bold"/>
                  <a:sym typeface="Times New Roman Bold"/>
                </a:rPr>
                <a:t> </a:t>
              </a:r>
              <a:r>
                <a:rPr lang="en-US" sz="2699" b="1" dirty="0" err="1">
                  <a:solidFill>
                    <a:srgbClr val="000000"/>
                  </a:solidFill>
                  <a:latin typeface="Times New Roman Bold"/>
                  <a:ea typeface="Times New Roman Bold"/>
                  <a:cs typeface="Times New Roman Bold"/>
                  <a:sym typeface="Times New Roman Bold"/>
                </a:rPr>
                <a:t>graphique</a:t>
              </a:r>
              <a:r>
                <a:rPr lang="en-US" sz="2699" dirty="0">
                  <a:solidFill>
                    <a:srgbClr val="000000"/>
                  </a:solidFill>
                  <a:latin typeface="Times New Roman"/>
                  <a:ea typeface="Times New Roman"/>
                  <a:cs typeface="Times New Roman"/>
                  <a:sym typeface="Times New Roman"/>
                </a:rPr>
                <a:t> : </a:t>
              </a:r>
              <a:r>
                <a:rPr lang="en-US" sz="2699" dirty="0" err="1">
                  <a:solidFill>
                    <a:srgbClr val="000000"/>
                  </a:solidFill>
                  <a:latin typeface="Times New Roman"/>
                  <a:ea typeface="Times New Roman"/>
                  <a:cs typeface="Times New Roman"/>
                  <a:sym typeface="Times New Roman"/>
                </a:rPr>
                <a:t>chaque</a:t>
              </a:r>
              <a:r>
                <a:rPr lang="en-US" sz="2699" dirty="0">
                  <a:solidFill>
                    <a:srgbClr val="000000"/>
                  </a:solidFill>
                  <a:latin typeface="Times New Roman"/>
                  <a:ea typeface="Times New Roman"/>
                  <a:cs typeface="Times New Roman"/>
                  <a:sym typeface="Times New Roman"/>
                </a:rPr>
                <a:t> </a:t>
              </a:r>
              <a:r>
                <a:rPr lang="en-US" sz="2699" dirty="0" err="1">
                  <a:solidFill>
                    <a:srgbClr val="000000"/>
                  </a:solidFill>
                  <a:latin typeface="Times New Roman"/>
                  <a:ea typeface="Times New Roman"/>
                  <a:cs typeface="Times New Roman"/>
                  <a:sym typeface="Times New Roman"/>
                </a:rPr>
                <a:t>thème</a:t>
              </a:r>
              <a:r>
                <a:rPr lang="en-US" sz="2699" dirty="0">
                  <a:solidFill>
                    <a:srgbClr val="000000"/>
                  </a:solidFill>
                  <a:latin typeface="Times New Roman"/>
                  <a:ea typeface="Times New Roman"/>
                  <a:cs typeface="Times New Roman"/>
                  <a:sym typeface="Times New Roman"/>
                </a:rPr>
                <a:t> du </a:t>
              </a:r>
              <a:r>
                <a:rPr lang="en-US" sz="2699" dirty="0" err="1">
                  <a:solidFill>
                    <a:srgbClr val="000000"/>
                  </a:solidFill>
                  <a:latin typeface="Times New Roman"/>
                  <a:ea typeface="Times New Roman"/>
                  <a:cs typeface="Times New Roman"/>
                  <a:sym typeface="Times New Roman"/>
                </a:rPr>
                <a:t>territoire</a:t>
              </a:r>
              <a:r>
                <a:rPr lang="en-US" sz="2699" dirty="0">
                  <a:solidFill>
                    <a:srgbClr val="000000"/>
                  </a:solidFill>
                  <a:latin typeface="Times New Roman"/>
                  <a:ea typeface="Times New Roman"/>
                  <a:cs typeface="Times New Roman"/>
                  <a:sym typeface="Times New Roman"/>
                </a:rPr>
                <a:t> (reseau </a:t>
              </a:r>
              <a:r>
                <a:rPr lang="en-US" sz="2699" dirty="0" err="1">
                  <a:solidFill>
                    <a:srgbClr val="000000"/>
                  </a:solidFill>
                  <a:latin typeface="Times New Roman"/>
                  <a:ea typeface="Times New Roman"/>
                  <a:cs typeface="Times New Roman"/>
                  <a:sym typeface="Times New Roman"/>
                </a:rPr>
                <a:t>hydrographique</a:t>
              </a:r>
              <a:r>
                <a:rPr lang="en-US" sz="2699" dirty="0">
                  <a:solidFill>
                    <a:srgbClr val="000000"/>
                  </a:solidFill>
                  <a:latin typeface="Times New Roman"/>
                  <a:ea typeface="Times New Roman"/>
                  <a:cs typeface="Times New Roman"/>
                  <a:sym typeface="Times New Roman"/>
                </a:rPr>
                <a:t>, reseau </a:t>
              </a:r>
              <a:r>
                <a:rPr lang="en-US" sz="2699" dirty="0" err="1">
                  <a:solidFill>
                    <a:srgbClr val="000000"/>
                  </a:solidFill>
                  <a:latin typeface="Times New Roman"/>
                  <a:ea typeface="Times New Roman"/>
                  <a:cs typeface="Times New Roman"/>
                  <a:sym typeface="Times New Roman"/>
                </a:rPr>
                <a:t>routier</a:t>
              </a:r>
              <a:r>
                <a:rPr lang="en-US" sz="2699" dirty="0">
                  <a:solidFill>
                    <a:srgbClr val="000000"/>
                  </a:solidFill>
                  <a:latin typeface="Times New Roman"/>
                  <a:ea typeface="Times New Roman"/>
                  <a:cs typeface="Times New Roman"/>
                  <a:sym typeface="Times New Roman"/>
                </a:rPr>
                <a:t>, </a:t>
              </a:r>
              <a:r>
                <a:rPr lang="en-US" sz="2699" dirty="0" err="1">
                  <a:solidFill>
                    <a:srgbClr val="000000"/>
                  </a:solidFill>
                  <a:latin typeface="Times New Roman"/>
                  <a:ea typeface="Times New Roman"/>
                  <a:cs typeface="Times New Roman"/>
                  <a:sym typeface="Times New Roman"/>
                </a:rPr>
                <a:t>villes</a:t>
              </a:r>
              <a:r>
                <a:rPr lang="en-US" sz="2699" dirty="0">
                  <a:solidFill>
                    <a:srgbClr val="000000"/>
                  </a:solidFill>
                  <a:latin typeface="Times New Roman"/>
                  <a:ea typeface="Times New Roman"/>
                  <a:cs typeface="Times New Roman"/>
                  <a:sym typeface="Times New Roman"/>
                </a:rPr>
                <a:t>, </a:t>
              </a:r>
              <a:r>
                <a:rPr lang="en-US" sz="2699" dirty="0" err="1">
                  <a:solidFill>
                    <a:srgbClr val="000000"/>
                  </a:solidFill>
                  <a:latin typeface="Times New Roman"/>
                  <a:ea typeface="Times New Roman"/>
                  <a:cs typeface="Times New Roman"/>
                  <a:sym typeface="Times New Roman"/>
                </a:rPr>
                <a:t>parcelles</a:t>
              </a:r>
              <a:r>
                <a:rPr lang="en-US" sz="2699" dirty="0">
                  <a:solidFill>
                    <a:srgbClr val="000000"/>
                  </a:solidFill>
                  <a:latin typeface="Times New Roman"/>
                  <a:ea typeface="Times New Roman"/>
                  <a:cs typeface="Times New Roman"/>
                  <a:sym typeface="Times New Roman"/>
                </a:rPr>
                <a:t> </a:t>
              </a:r>
              <a:r>
                <a:rPr lang="en-US" sz="2699" dirty="0" err="1">
                  <a:solidFill>
                    <a:srgbClr val="000000"/>
                  </a:solidFill>
                  <a:latin typeface="Times New Roman"/>
                  <a:ea typeface="Times New Roman"/>
                  <a:cs typeface="Times New Roman"/>
                  <a:sym typeface="Times New Roman"/>
                </a:rPr>
                <a:t>agricoles</a:t>
              </a:r>
              <a:r>
                <a:rPr lang="en-US" sz="2699" dirty="0">
                  <a:solidFill>
                    <a:srgbClr val="000000"/>
                  </a:solidFill>
                  <a:latin typeface="Times New Roman"/>
                  <a:ea typeface="Times New Roman"/>
                  <a:cs typeface="Times New Roman"/>
                  <a:sym typeface="Times New Roman"/>
                </a:rPr>
                <a:t>, etc.) </a:t>
              </a:r>
              <a:r>
                <a:rPr lang="en-US" sz="2699" dirty="0" err="1">
                  <a:solidFill>
                    <a:srgbClr val="000000"/>
                  </a:solidFill>
                  <a:latin typeface="Times New Roman"/>
                  <a:ea typeface="Times New Roman"/>
                  <a:cs typeface="Times New Roman"/>
                  <a:sym typeface="Times New Roman"/>
                </a:rPr>
                <a:t>est</a:t>
              </a:r>
              <a:r>
                <a:rPr lang="en-US" sz="2699" dirty="0">
                  <a:solidFill>
                    <a:srgbClr val="000000"/>
                  </a:solidFill>
                  <a:latin typeface="Times New Roman"/>
                  <a:ea typeface="Times New Roman"/>
                  <a:cs typeface="Times New Roman"/>
                  <a:sym typeface="Times New Roman"/>
                </a:rPr>
                <a:t> </a:t>
              </a:r>
              <a:r>
                <a:rPr lang="en-US" sz="2699" dirty="0" err="1">
                  <a:solidFill>
                    <a:srgbClr val="000000"/>
                  </a:solidFill>
                  <a:latin typeface="Times New Roman"/>
                  <a:ea typeface="Times New Roman"/>
                  <a:cs typeface="Times New Roman"/>
                  <a:sym typeface="Times New Roman"/>
                </a:rPr>
                <a:t>representé</a:t>
              </a:r>
              <a:r>
                <a:rPr lang="en-US" sz="2699" dirty="0">
                  <a:solidFill>
                    <a:srgbClr val="000000"/>
                  </a:solidFill>
                  <a:latin typeface="Times New Roman"/>
                  <a:ea typeface="Times New Roman"/>
                  <a:cs typeface="Times New Roman"/>
                  <a:sym typeface="Times New Roman"/>
                </a:rPr>
                <a:t> sous </a:t>
              </a:r>
              <a:r>
                <a:rPr lang="en-US" sz="2699" dirty="0" err="1">
                  <a:solidFill>
                    <a:srgbClr val="000000"/>
                  </a:solidFill>
                  <a:latin typeface="Times New Roman"/>
                  <a:ea typeface="Times New Roman"/>
                  <a:cs typeface="Times New Roman"/>
                  <a:sym typeface="Times New Roman"/>
                </a:rPr>
                <a:t>forme</a:t>
              </a:r>
              <a:r>
                <a:rPr lang="en-US" sz="2699" dirty="0">
                  <a:solidFill>
                    <a:srgbClr val="000000"/>
                  </a:solidFill>
                  <a:latin typeface="Times New Roman"/>
                  <a:ea typeface="Times New Roman"/>
                  <a:cs typeface="Times New Roman"/>
                  <a:sym typeface="Times New Roman"/>
                </a:rPr>
                <a:t> </a:t>
              </a:r>
              <a:r>
                <a:rPr lang="en-US" sz="2699" dirty="0" err="1">
                  <a:solidFill>
                    <a:srgbClr val="000000"/>
                  </a:solidFill>
                  <a:latin typeface="Times New Roman"/>
                  <a:ea typeface="Times New Roman"/>
                  <a:cs typeface="Times New Roman"/>
                  <a:sym typeface="Times New Roman"/>
                </a:rPr>
                <a:t>d’une</a:t>
              </a:r>
              <a:r>
                <a:rPr lang="en-US" sz="2699" dirty="0">
                  <a:solidFill>
                    <a:srgbClr val="000000"/>
                  </a:solidFill>
                  <a:latin typeface="Times New Roman"/>
                  <a:ea typeface="Times New Roman"/>
                  <a:cs typeface="Times New Roman"/>
                  <a:sym typeface="Times New Roman"/>
                </a:rPr>
                <a:t> </a:t>
              </a:r>
              <a:r>
                <a:rPr lang="en-US" sz="2699" dirty="0" err="1">
                  <a:solidFill>
                    <a:srgbClr val="000000"/>
                  </a:solidFill>
                  <a:latin typeface="Times New Roman"/>
                  <a:ea typeface="Times New Roman"/>
                  <a:cs typeface="Times New Roman"/>
                  <a:sym typeface="Times New Roman"/>
                </a:rPr>
                <a:t>couche</a:t>
              </a:r>
              <a:r>
                <a:rPr lang="en-US" sz="2699" dirty="0">
                  <a:solidFill>
                    <a:srgbClr val="000000"/>
                  </a:solidFill>
                  <a:latin typeface="Times New Roman"/>
                  <a:ea typeface="Times New Roman"/>
                  <a:cs typeface="Times New Roman"/>
                  <a:sym typeface="Times New Roman"/>
                </a:rPr>
                <a:t> </a:t>
              </a:r>
              <a:r>
                <a:rPr lang="en-US" sz="2699" dirty="0" err="1">
                  <a:solidFill>
                    <a:srgbClr val="000000"/>
                  </a:solidFill>
                  <a:latin typeface="Times New Roman"/>
                  <a:ea typeface="Times New Roman"/>
                  <a:cs typeface="Times New Roman"/>
                  <a:sym typeface="Times New Roman"/>
                </a:rPr>
                <a:t>thematique</a:t>
              </a:r>
              <a:r>
                <a:rPr lang="en-US" sz="2699" dirty="0">
                  <a:solidFill>
                    <a:srgbClr val="000000"/>
                  </a:solidFill>
                  <a:latin typeface="Times New Roman"/>
                  <a:ea typeface="Times New Roman"/>
                  <a:cs typeface="Times New Roman"/>
                  <a:sym typeface="Times New Roman"/>
                </a:rPr>
                <a:t> au format </a:t>
              </a:r>
              <a:r>
                <a:rPr lang="en-US" sz="2699" dirty="0" err="1">
                  <a:solidFill>
                    <a:srgbClr val="000000"/>
                  </a:solidFill>
                  <a:latin typeface="Times New Roman"/>
                  <a:ea typeface="Times New Roman"/>
                  <a:cs typeface="Times New Roman"/>
                  <a:sym typeface="Times New Roman"/>
                </a:rPr>
                <a:t>vecteur</a:t>
              </a:r>
              <a:r>
                <a:rPr lang="en-US" sz="2699" dirty="0">
                  <a:solidFill>
                    <a:srgbClr val="000000"/>
                  </a:solidFill>
                  <a:latin typeface="Times New Roman"/>
                  <a:ea typeface="Times New Roman"/>
                  <a:cs typeface="Times New Roman"/>
                  <a:sym typeface="Times New Roman"/>
                </a:rPr>
                <a:t>.</a:t>
              </a:r>
            </a:p>
            <a:p>
              <a:pPr algn="l">
                <a:lnSpc>
                  <a:spcPts val="3509"/>
                </a:lnSpc>
              </a:pPr>
              <a:r>
                <a:rPr lang="en-US" sz="2699" dirty="0">
                  <a:solidFill>
                    <a:srgbClr val="000000"/>
                  </a:solidFill>
                  <a:latin typeface="Times New Roman"/>
                  <a:ea typeface="Times New Roman"/>
                  <a:cs typeface="Times New Roman"/>
                  <a:sym typeface="Times New Roman"/>
                </a:rPr>
                <a:t> •</a:t>
              </a:r>
              <a:r>
                <a:rPr lang="en-US" sz="2699" b="1" dirty="0">
                  <a:solidFill>
                    <a:srgbClr val="000000"/>
                  </a:solidFill>
                  <a:latin typeface="Times New Roman Bold"/>
                  <a:ea typeface="Times New Roman Bold"/>
                  <a:cs typeface="Times New Roman Bold"/>
                  <a:sym typeface="Times New Roman Bold"/>
                </a:rPr>
                <a:t>Une </a:t>
              </a:r>
              <a:r>
                <a:rPr lang="en-US" sz="2699" b="1" dirty="0" err="1">
                  <a:solidFill>
                    <a:srgbClr val="000000"/>
                  </a:solidFill>
                  <a:latin typeface="Times New Roman Bold"/>
                  <a:ea typeface="Times New Roman Bold"/>
                  <a:cs typeface="Times New Roman Bold"/>
                  <a:sym typeface="Times New Roman Bold"/>
                </a:rPr>
                <a:t>composante</a:t>
              </a:r>
              <a:r>
                <a:rPr lang="en-US" sz="2699" b="1" dirty="0">
                  <a:solidFill>
                    <a:srgbClr val="000000"/>
                  </a:solidFill>
                  <a:latin typeface="Times New Roman Bold"/>
                  <a:ea typeface="Times New Roman Bold"/>
                  <a:cs typeface="Times New Roman Bold"/>
                  <a:sym typeface="Times New Roman Bold"/>
                </a:rPr>
                <a:t> descriptive </a:t>
              </a:r>
              <a:r>
                <a:rPr lang="en-US" sz="2699" b="1" dirty="0" err="1">
                  <a:solidFill>
                    <a:srgbClr val="000000"/>
                  </a:solidFill>
                  <a:latin typeface="Times New Roman Bold"/>
                  <a:ea typeface="Times New Roman Bold"/>
                  <a:cs typeface="Times New Roman Bold"/>
                  <a:sym typeface="Times New Roman Bold"/>
                </a:rPr>
                <a:t>ou</a:t>
              </a:r>
              <a:r>
                <a:rPr lang="en-US" sz="2699" b="1" dirty="0">
                  <a:solidFill>
                    <a:srgbClr val="000000"/>
                  </a:solidFill>
                  <a:latin typeface="Times New Roman Bold"/>
                  <a:ea typeface="Times New Roman Bold"/>
                  <a:cs typeface="Times New Roman Bold"/>
                  <a:sym typeface="Times New Roman Bold"/>
                </a:rPr>
                <a:t> </a:t>
              </a:r>
              <a:r>
                <a:rPr lang="en-US" sz="2699" b="1" dirty="0" err="1">
                  <a:solidFill>
                    <a:srgbClr val="000000"/>
                  </a:solidFill>
                  <a:latin typeface="Times New Roman Bold"/>
                  <a:ea typeface="Times New Roman Bold"/>
                  <a:cs typeface="Times New Roman Bold"/>
                  <a:sym typeface="Times New Roman Bold"/>
                </a:rPr>
                <a:t>attributaire</a:t>
              </a:r>
              <a:r>
                <a:rPr lang="en-US" sz="2699" dirty="0">
                  <a:solidFill>
                    <a:srgbClr val="000000"/>
                  </a:solidFill>
                  <a:latin typeface="Times New Roman"/>
                  <a:ea typeface="Times New Roman"/>
                  <a:cs typeface="Times New Roman"/>
                  <a:sym typeface="Times New Roman"/>
                </a:rPr>
                <a:t> : a </a:t>
              </a:r>
              <a:r>
                <a:rPr lang="en-US" sz="2699" dirty="0" err="1">
                  <a:solidFill>
                    <a:srgbClr val="000000"/>
                  </a:solidFill>
                  <a:latin typeface="Times New Roman"/>
                  <a:ea typeface="Times New Roman"/>
                  <a:cs typeface="Times New Roman"/>
                  <a:sym typeface="Times New Roman"/>
                </a:rPr>
                <a:t>chaque</a:t>
              </a:r>
              <a:r>
                <a:rPr lang="en-US" sz="2699" dirty="0">
                  <a:solidFill>
                    <a:srgbClr val="000000"/>
                  </a:solidFill>
                  <a:latin typeface="Times New Roman"/>
                  <a:ea typeface="Times New Roman"/>
                  <a:cs typeface="Times New Roman"/>
                  <a:sym typeface="Times New Roman"/>
                </a:rPr>
                <a:t> </a:t>
              </a:r>
              <a:r>
                <a:rPr lang="en-US" sz="2699" dirty="0" err="1">
                  <a:solidFill>
                    <a:srgbClr val="000000"/>
                  </a:solidFill>
                  <a:latin typeface="Times New Roman"/>
                  <a:ea typeface="Times New Roman"/>
                  <a:cs typeface="Times New Roman"/>
                  <a:sym typeface="Times New Roman"/>
                </a:rPr>
                <a:t>objet</a:t>
              </a:r>
              <a:r>
                <a:rPr lang="en-US" sz="2699" dirty="0">
                  <a:solidFill>
                    <a:srgbClr val="000000"/>
                  </a:solidFill>
                  <a:latin typeface="Times New Roman"/>
                  <a:ea typeface="Times New Roman"/>
                  <a:cs typeface="Times New Roman"/>
                  <a:sym typeface="Times New Roman"/>
                </a:rPr>
                <a:t> </a:t>
              </a:r>
              <a:r>
                <a:rPr lang="en-US" sz="2699" dirty="0" err="1">
                  <a:solidFill>
                    <a:srgbClr val="000000"/>
                  </a:solidFill>
                  <a:latin typeface="Times New Roman"/>
                  <a:ea typeface="Times New Roman"/>
                  <a:cs typeface="Times New Roman"/>
                  <a:sym typeface="Times New Roman"/>
                </a:rPr>
                <a:t>graphique</a:t>
              </a:r>
              <a:r>
                <a:rPr lang="en-US" sz="2699" dirty="0">
                  <a:solidFill>
                    <a:srgbClr val="000000"/>
                  </a:solidFill>
                  <a:latin typeface="Times New Roman"/>
                  <a:ea typeface="Times New Roman"/>
                  <a:cs typeface="Times New Roman"/>
                  <a:sym typeface="Times New Roman"/>
                </a:rPr>
                <a:t> </a:t>
              </a:r>
              <a:r>
                <a:rPr lang="en-US" sz="2699" dirty="0" err="1">
                  <a:solidFill>
                    <a:srgbClr val="000000"/>
                  </a:solidFill>
                  <a:latin typeface="Times New Roman"/>
                  <a:ea typeface="Times New Roman"/>
                  <a:cs typeface="Times New Roman"/>
                  <a:sym typeface="Times New Roman"/>
                </a:rPr>
                <a:t>d’une</a:t>
              </a:r>
              <a:r>
                <a:rPr lang="en-US" sz="2699" dirty="0">
                  <a:solidFill>
                    <a:srgbClr val="000000"/>
                  </a:solidFill>
                  <a:latin typeface="Times New Roman"/>
                  <a:ea typeface="Times New Roman"/>
                  <a:cs typeface="Times New Roman"/>
                  <a:sym typeface="Times New Roman"/>
                </a:rPr>
                <a:t> </a:t>
              </a:r>
              <a:r>
                <a:rPr lang="en-US" sz="2699" dirty="0" err="1">
                  <a:solidFill>
                    <a:srgbClr val="000000"/>
                  </a:solidFill>
                  <a:latin typeface="Times New Roman"/>
                  <a:ea typeface="Times New Roman"/>
                  <a:cs typeface="Times New Roman"/>
                  <a:sym typeface="Times New Roman"/>
                </a:rPr>
                <a:t>couche</a:t>
              </a:r>
              <a:r>
                <a:rPr lang="en-US" sz="2699" dirty="0">
                  <a:solidFill>
                    <a:srgbClr val="000000"/>
                  </a:solidFill>
                  <a:latin typeface="Times New Roman"/>
                  <a:ea typeface="Times New Roman"/>
                  <a:cs typeface="Times New Roman"/>
                  <a:sym typeface="Times New Roman"/>
                </a:rPr>
                <a:t> </a:t>
              </a:r>
              <a:r>
                <a:rPr lang="en-US" sz="2699" dirty="0" err="1">
                  <a:solidFill>
                    <a:srgbClr val="000000"/>
                  </a:solidFill>
                  <a:latin typeface="Times New Roman"/>
                  <a:ea typeface="Times New Roman"/>
                  <a:cs typeface="Times New Roman"/>
                  <a:sym typeface="Times New Roman"/>
                </a:rPr>
                <a:t>thematique</a:t>
              </a:r>
              <a:r>
                <a:rPr lang="en-US" sz="2699" dirty="0">
                  <a:solidFill>
                    <a:srgbClr val="000000"/>
                  </a:solidFill>
                  <a:latin typeface="Times New Roman"/>
                  <a:ea typeface="Times New Roman"/>
                  <a:cs typeface="Times New Roman"/>
                  <a:sym typeface="Times New Roman"/>
                </a:rPr>
                <a:t> </a:t>
              </a:r>
              <a:r>
                <a:rPr lang="en-US" sz="2699" dirty="0" err="1">
                  <a:solidFill>
                    <a:srgbClr val="000000"/>
                  </a:solidFill>
                  <a:latin typeface="Times New Roman"/>
                  <a:ea typeface="Times New Roman"/>
                  <a:cs typeface="Times New Roman"/>
                  <a:sym typeface="Times New Roman"/>
                </a:rPr>
                <a:t>sont</a:t>
              </a:r>
              <a:r>
                <a:rPr lang="en-US" sz="2699" dirty="0">
                  <a:solidFill>
                    <a:srgbClr val="000000"/>
                  </a:solidFill>
                  <a:latin typeface="Times New Roman"/>
                  <a:ea typeface="Times New Roman"/>
                  <a:cs typeface="Times New Roman"/>
                  <a:sym typeface="Times New Roman"/>
                </a:rPr>
                <a:t> </a:t>
              </a:r>
              <a:r>
                <a:rPr lang="en-US" sz="2699" dirty="0" err="1">
                  <a:solidFill>
                    <a:srgbClr val="000000"/>
                  </a:solidFill>
                  <a:latin typeface="Times New Roman"/>
                  <a:ea typeface="Times New Roman"/>
                  <a:cs typeface="Times New Roman"/>
                  <a:sym typeface="Times New Roman"/>
                </a:rPr>
                <a:t>reliees</a:t>
              </a:r>
              <a:r>
                <a:rPr lang="en-US" sz="2699" dirty="0">
                  <a:solidFill>
                    <a:srgbClr val="000000"/>
                  </a:solidFill>
                  <a:latin typeface="Times New Roman"/>
                  <a:ea typeface="Times New Roman"/>
                  <a:cs typeface="Times New Roman"/>
                  <a:sym typeface="Times New Roman"/>
                </a:rPr>
                <a:t> des </a:t>
              </a:r>
              <a:r>
                <a:rPr lang="en-US" sz="2699" dirty="0" err="1">
                  <a:solidFill>
                    <a:srgbClr val="000000"/>
                  </a:solidFill>
                  <a:latin typeface="Times New Roman"/>
                  <a:ea typeface="Times New Roman"/>
                  <a:cs typeface="Times New Roman"/>
                  <a:sym typeface="Times New Roman"/>
                </a:rPr>
                <a:t>informations</a:t>
              </a:r>
              <a:r>
                <a:rPr lang="en-US" sz="2699" dirty="0">
                  <a:solidFill>
                    <a:srgbClr val="000000"/>
                  </a:solidFill>
                  <a:latin typeface="Times New Roman"/>
                  <a:ea typeface="Times New Roman"/>
                  <a:cs typeface="Times New Roman"/>
                  <a:sym typeface="Times New Roman"/>
                </a:rPr>
                <a:t> </a:t>
              </a:r>
              <a:r>
                <a:rPr lang="en-US" sz="2699" dirty="0" err="1">
                  <a:solidFill>
                    <a:srgbClr val="000000"/>
                  </a:solidFill>
                  <a:latin typeface="Times New Roman"/>
                  <a:ea typeface="Times New Roman"/>
                  <a:cs typeface="Times New Roman"/>
                  <a:sym typeface="Times New Roman"/>
                </a:rPr>
                <a:t>descriptives</a:t>
              </a:r>
              <a:r>
                <a:rPr lang="en-US" sz="2699" dirty="0">
                  <a:solidFill>
                    <a:srgbClr val="000000"/>
                  </a:solidFill>
                  <a:latin typeface="Times New Roman"/>
                  <a:ea typeface="Times New Roman"/>
                  <a:cs typeface="Times New Roman"/>
                  <a:sym typeface="Times New Roman"/>
                </a:rPr>
                <a:t> </a:t>
              </a:r>
              <a:r>
                <a:rPr lang="en-US" sz="2699" dirty="0" err="1">
                  <a:solidFill>
                    <a:srgbClr val="000000"/>
                  </a:solidFill>
                  <a:latin typeface="Times New Roman"/>
                  <a:ea typeface="Times New Roman"/>
                  <a:cs typeface="Times New Roman"/>
                  <a:sym typeface="Times New Roman"/>
                </a:rPr>
                <a:t>stockees</a:t>
              </a:r>
              <a:r>
                <a:rPr lang="en-US" sz="2699" dirty="0">
                  <a:solidFill>
                    <a:srgbClr val="000000"/>
                  </a:solidFill>
                  <a:latin typeface="Times New Roman"/>
                  <a:ea typeface="Times New Roman"/>
                  <a:cs typeface="Times New Roman"/>
                  <a:sym typeface="Times New Roman"/>
                </a:rPr>
                <a:t> dans </a:t>
              </a:r>
              <a:r>
                <a:rPr lang="en-US" sz="2699" dirty="0" err="1">
                  <a:solidFill>
                    <a:srgbClr val="000000"/>
                  </a:solidFill>
                  <a:latin typeface="Times New Roman"/>
                  <a:ea typeface="Times New Roman"/>
                  <a:cs typeface="Times New Roman"/>
                  <a:sym typeface="Times New Roman"/>
                </a:rPr>
                <a:t>une</a:t>
              </a:r>
              <a:r>
                <a:rPr lang="en-US" sz="2699" dirty="0">
                  <a:solidFill>
                    <a:srgbClr val="000000"/>
                  </a:solidFill>
                  <a:latin typeface="Times New Roman"/>
                  <a:ea typeface="Times New Roman"/>
                  <a:cs typeface="Times New Roman"/>
                  <a:sym typeface="Times New Roman"/>
                </a:rPr>
                <a:t> table </a:t>
              </a:r>
              <a:r>
                <a:rPr lang="en-US" sz="2699" dirty="0" err="1">
                  <a:solidFill>
                    <a:srgbClr val="000000"/>
                  </a:solidFill>
                  <a:latin typeface="Times New Roman"/>
                  <a:ea typeface="Times New Roman"/>
                  <a:cs typeface="Times New Roman"/>
                  <a:sym typeface="Times New Roman"/>
                </a:rPr>
                <a:t>attributaire</a:t>
              </a:r>
              <a:endParaRPr lang="en-US" sz="2699" dirty="0">
                <a:solidFill>
                  <a:srgbClr val="000000"/>
                </a:solidFill>
                <a:latin typeface="Times New Roman"/>
                <a:ea typeface="Times New Roman"/>
                <a:cs typeface="Times New Roman"/>
                <a:sym typeface="Times New Roman"/>
              </a:endParaRPr>
            </a:p>
          </p:txBody>
        </p:sp>
      </p:grpSp>
      <p:sp>
        <p:nvSpPr>
          <p:cNvPr id="8" name="Freeform 8"/>
          <p:cNvSpPr/>
          <p:nvPr/>
        </p:nvSpPr>
        <p:spPr>
          <a:xfrm>
            <a:off x="4343400" y="4239683"/>
            <a:ext cx="9428239" cy="5715870"/>
          </a:xfrm>
          <a:custGeom>
            <a:avLst/>
            <a:gdLst/>
            <a:ahLst/>
            <a:cxnLst/>
            <a:rect l="l" t="t" r="r" b="b"/>
            <a:pathLst>
              <a:path w="9428239" h="5715870">
                <a:moveTo>
                  <a:pt x="0" y="0"/>
                </a:moveTo>
                <a:lnTo>
                  <a:pt x="9428238" y="0"/>
                </a:lnTo>
                <a:lnTo>
                  <a:pt x="9428238" y="5715870"/>
                </a:lnTo>
                <a:lnTo>
                  <a:pt x="0" y="5715870"/>
                </a:lnTo>
                <a:lnTo>
                  <a:pt x="0" y="0"/>
                </a:lnTo>
                <a:close/>
              </a:path>
            </a:pathLst>
          </a:custGeom>
          <a:blipFill>
            <a:blip r:embed="rId4"/>
            <a:stretch>
              <a:fillRect/>
            </a:stretch>
          </a:blipFill>
          <a:ln w="38100" cap="sq">
            <a:solidFill>
              <a:srgbClr val="000000"/>
            </a:solidFill>
            <a:prstDash val="solid"/>
            <a:miter/>
          </a:ln>
        </p:spPr>
      </p:sp>
      <p:sp>
        <p:nvSpPr>
          <p:cNvPr id="9" name="TextBox 9"/>
          <p:cNvSpPr txBox="1"/>
          <p:nvPr/>
        </p:nvSpPr>
        <p:spPr>
          <a:xfrm>
            <a:off x="6556902" y="371475"/>
            <a:ext cx="4513183" cy="657225"/>
          </a:xfrm>
          <a:prstGeom prst="rect">
            <a:avLst/>
          </a:prstGeom>
        </p:spPr>
        <p:txBody>
          <a:bodyPr lIns="0" tIns="0" rIns="0" bIns="0" rtlCol="0" anchor="t">
            <a:spAutoFit/>
          </a:bodyPr>
          <a:lstStyle/>
          <a:p>
            <a:pPr algn="ctr">
              <a:lnSpc>
                <a:spcPts val="5221"/>
              </a:lnSpc>
              <a:spcBef>
                <a:spcPct val="0"/>
              </a:spcBef>
            </a:pPr>
            <a:r>
              <a:rPr lang="en-US" sz="4351">
                <a:solidFill>
                  <a:srgbClr val="FFFFFF"/>
                </a:solidFill>
                <a:latin typeface="League Spartan"/>
                <a:ea typeface="League Spartan"/>
                <a:cs typeface="League Spartan"/>
                <a:sym typeface="League Spartan"/>
              </a:rPr>
              <a:t>MODE VECTEUR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F9726"/>
        </a:solidFill>
        <a:effectLst/>
      </p:bgPr>
    </p:bg>
    <p:spTree>
      <p:nvGrpSpPr>
        <p:cNvPr id="1" name=""/>
        <p:cNvGrpSpPr/>
        <p:nvPr/>
      </p:nvGrpSpPr>
      <p:grpSpPr>
        <a:xfrm>
          <a:off x="0" y="0"/>
          <a:ext cx="0" cy="0"/>
          <a:chOff x="0" y="0"/>
          <a:chExt cx="0" cy="0"/>
        </a:xfrm>
      </p:grpSpPr>
      <p:sp>
        <p:nvSpPr>
          <p:cNvPr id="2" name="Freeform 2"/>
          <p:cNvSpPr/>
          <p:nvPr/>
        </p:nvSpPr>
        <p:spPr>
          <a:xfrm rot="-5400000">
            <a:off x="0" y="-5669288"/>
            <a:ext cx="19300097" cy="19300097"/>
          </a:xfrm>
          <a:custGeom>
            <a:avLst/>
            <a:gdLst/>
            <a:ahLst/>
            <a:cxnLst/>
            <a:rect l="l" t="t" r="r" b="b"/>
            <a:pathLst>
              <a:path w="19300097" h="19300097">
                <a:moveTo>
                  <a:pt x="0" y="0"/>
                </a:moveTo>
                <a:lnTo>
                  <a:pt x="19300097" y="0"/>
                </a:lnTo>
                <a:lnTo>
                  <a:pt x="19300097" y="19300097"/>
                </a:lnTo>
                <a:lnTo>
                  <a:pt x="0" y="193000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51009" y="2324141"/>
            <a:ext cx="16708291" cy="1901280"/>
            <a:chOff x="0" y="0"/>
            <a:chExt cx="22277722" cy="2535040"/>
          </a:xfrm>
        </p:grpSpPr>
        <p:grpSp>
          <p:nvGrpSpPr>
            <p:cNvPr id="4" name="Group 4"/>
            <p:cNvGrpSpPr/>
            <p:nvPr/>
          </p:nvGrpSpPr>
          <p:grpSpPr>
            <a:xfrm>
              <a:off x="0" y="0"/>
              <a:ext cx="22277722" cy="2535040"/>
              <a:chOff x="0" y="0"/>
              <a:chExt cx="108111012" cy="12302234"/>
            </a:xfrm>
          </p:grpSpPr>
          <p:sp>
            <p:nvSpPr>
              <p:cNvPr id="5" name="Freeform 5"/>
              <p:cNvSpPr/>
              <p:nvPr/>
            </p:nvSpPr>
            <p:spPr>
              <a:xfrm>
                <a:off x="72390" y="72390"/>
                <a:ext cx="107966237" cy="12157454"/>
              </a:xfrm>
              <a:custGeom>
                <a:avLst/>
                <a:gdLst/>
                <a:ahLst/>
                <a:cxnLst/>
                <a:rect l="l" t="t" r="r" b="b"/>
                <a:pathLst>
                  <a:path w="107966237" h="12157454">
                    <a:moveTo>
                      <a:pt x="0" y="0"/>
                    </a:moveTo>
                    <a:lnTo>
                      <a:pt x="107966237" y="0"/>
                    </a:lnTo>
                    <a:lnTo>
                      <a:pt x="107966237" y="12157454"/>
                    </a:lnTo>
                    <a:lnTo>
                      <a:pt x="0" y="12157454"/>
                    </a:lnTo>
                    <a:lnTo>
                      <a:pt x="0" y="0"/>
                    </a:lnTo>
                    <a:close/>
                  </a:path>
                </a:pathLst>
              </a:custGeom>
              <a:solidFill>
                <a:srgbClr val="FFFFFF">
                  <a:alpha val="76863"/>
                </a:srgbClr>
              </a:solidFill>
            </p:spPr>
          </p:sp>
          <p:sp>
            <p:nvSpPr>
              <p:cNvPr id="6" name="Freeform 6"/>
              <p:cNvSpPr/>
              <p:nvPr/>
            </p:nvSpPr>
            <p:spPr>
              <a:xfrm>
                <a:off x="0" y="0"/>
                <a:ext cx="108111007" cy="12302234"/>
              </a:xfrm>
              <a:custGeom>
                <a:avLst/>
                <a:gdLst/>
                <a:ahLst/>
                <a:cxnLst/>
                <a:rect l="l" t="t" r="r" b="b"/>
                <a:pathLst>
                  <a:path w="108111007" h="12302234">
                    <a:moveTo>
                      <a:pt x="107966235" y="12157454"/>
                    </a:moveTo>
                    <a:lnTo>
                      <a:pt x="108111007" y="12157454"/>
                    </a:lnTo>
                    <a:lnTo>
                      <a:pt x="108111007" y="12302234"/>
                    </a:lnTo>
                    <a:lnTo>
                      <a:pt x="107966235" y="12302234"/>
                    </a:lnTo>
                    <a:lnTo>
                      <a:pt x="107966235" y="12157454"/>
                    </a:lnTo>
                    <a:close/>
                    <a:moveTo>
                      <a:pt x="0" y="144780"/>
                    </a:moveTo>
                    <a:lnTo>
                      <a:pt x="144780" y="144780"/>
                    </a:lnTo>
                    <a:lnTo>
                      <a:pt x="144780" y="12157454"/>
                    </a:lnTo>
                    <a:lnTo>
                      <a:pt x="0" y="12157454"/>
                    </a:lnTo>
                    <a:lnTo>
                      <a:pt x="0" y="144780"/>
                    </a:lnTo>
                    <a:close/>
                    <a:moveTo>
                      <a:pt x="0" y="12157454"/>
                    </a:moveTo>
                    <a:lnTo>
                      <a:pt x="144780" y="12157454"/>
                    </a:lnTo>
                    <a:lnTo>
                      <a:pt x="144780" y="12302234"/>
                    </a:lnTo>
                    <a:lnTo>
                      <a:pt x="0" y="12302234"/>
                    </a:lnTo>
                    <a:lnTo>
                      <a:pt x="0" y="12157454"/>
                    </a:lnTo>
                    <a:close/>
                    <a:moveTo>
                      <a:pt x="107966235" y="144780"/>
                    </a:moveTo>
                    <a:lnTo>
                      <a:pt x="108111007" y="144780"/>
                    </a:lnTo>
                    <a:lnTo>
                      <a:pt x="108111007" y="12157454"/>
                    </a:lnTo>
                    <a:lnTo>
                      <a:pt x="107966235" y="12157454"/>
                    </a:lnTo>
                    <a:lnTo>
                      <a:pt x="107966235" y="144780"/>
                    </a:lnTo>
                    <a:close/>
                    <a:moveTo>
                      <a:pt x="144780" y="12157454"/>
                    </a:moveTo>
                    <a:lnTo>
                      <a:pt x="107966235" y="12157454"/>
                    </a:lnTo>
                    <a:lnTo>
                      <a:pt x="107966235" y="12302234"/>
                    </a:lnTo>
                    <a:lnTo>
                      <a:pt x="144780" y="12302234"/>
                    </a:lnTo>
                    <a:lnTo>
                      <a:pt x="144780" y="12157454"/>
                    </a:lnTo>
                    <a:close/>
                    <a:moveTo>
                      <a:pt x="107966235" y="0"/>
                    </a:moveTo>
                    <a:lnTo>
                      <a:pt x="108111007" y="0"/>
                    </a:lnTo>
                    <a:lnTo>
                      <a:pt x="108111007" y="144780"/>
                    </a:lnTo>
                    <a:lnTo>
                      <a:pt x="107966235" y="144780"/>
                    </a:lnTo>
                    <a:lnTo>
                      <a:pt x="107966235" y="0"/>
                    </a:lnTo>
                    <a:close/>
                    <a:moveTo>
                      <a:pt x="0" y="0"/>
                    </a:moveTo>
                    <a:lnTo>
                      <a:pt x="144780" y="0"/>
                    </a:lnTo>
                    <a:lnTo>
                      <a:pt x="144780" y="144780"/>
                    </a:lnTo>
                    <a:lnTo>
                      <a:pt x="0" y="144780"/>
                    </a:lnTo>
                    <a:lnTo>
                      <a:pt x="0" y="0"/>
                    </a:lnTo>
                    <a:close/>
                    <a:moveTo>
                      <a:pt x="144780" y="0"/>
                    </a:moveTo>
                    <a:lnTo>
                      <a:pt x="107966235" y="0"/>
                    </a:lnTo>
                    <a:lnTo>
                      <a:pt x="107966235" y="144780"/>
                    </a:lnTo>
                    <a:lnTo>
                      <a:pt x="144780" y="144780"/>
                    </a:lnTo>
                    <a:lnTo>
                      <a:pt x="144780" y="0"/>
                    </a:lnTo>
                    <a:close/>
                  </a:path>
                </a:pathLst>
              </a:custGeom>
              <a:solidFill>
                <a:srgbClr val="0B5304">
                  <a:alpha val="76863"/>
                </a:srgbClr>
              </a:solidFill>
            </p:spPr>
          </p:sp>
        </p:grpSp>
        <p:sp>
          <p:nvSpPr>
            <p:cNvPr id="7" name="TextBox 7"/>
            <p:cNvSpPr txBox="1"/>
            <p:nvPr/>
          </p:nvSpPr>
          <p:spPr>
            <a:xfrm>
              <a:off x="640074" y="328352"/>
              <a:ext cx="21037689" cy="1792612"/>
            </a:xfrm>
            <a:prstGeom prst="rect">
              <a:avLst/>
            </a:prstGeom>
          </p:spPr>
          <p:txBody>
            <a:bodyPr lIns="0" tIns="0" rIns="0" bIns="0" rtlCol="0" anchor="t">
              <a:spAutoFit/>
            </a:bodyPr>
            <a:lstStyle/>
            <a:p>
              <a:pPr algn="ctr">
                <a:lnSpc>
                  <a:spcPts val="3509"/>
                </a:lnSpc>
              </a:pPr>
              <a:r>
                <a:rPr lang="en-US" sz="2699">
                  <a:solidFill>
                    <a:srgbClr val="000000"/>
                  </a:solidFill>
                  <a:latin typeface="Times New Roman"/>
                  <a:ea typeface="Times New Roman"/>
                  <a:cs typeface="Times New Roman"/>
                  <a:sym typeface="Times New Roman"/>
                </a:rPr>
                <a:t>Raster: Données images où l'espace est divisé de manière régulière (en petits rectangles), à </a:t>
              </a:r>
              <a:r>
                <a:rPr lang="en-US" sz="2699" b="1">
                  <a:solidFill>
                    <a:srgbClr val="000000"/>
                  </a:solidFill>
                  <a:latin typeface="Times New Roman Bold"/>
                  <a:ea typeface="Times New Roman Bold"/>
                  <a:cs typeface="Times New Roman Bold"/>
                  <a:sym typeface="Times New Roman Bold"/>
                </a:rPr>
                <a:t>chaque petit rectangle (pixel)</a:t>
              </a:r>
              <a:r>
                <a:rPr lang="en-US" sz="2699">
                  <a:solidFill>
                    <a:srgbClr val="000000"/>
                  </a:solidFill>
                  <a:latin typeface="Times New Roman"/>
                  <a:ea typeface="Times New Roman"/>
                  <a:cs typeface="Times New Roman"/>
                  <a:sym typeface="Times New Roman"/>
                </a:rPr>
                <a:t> sont associées une ou plusieurs valeurs décrivant les caractéristiques de l'espace. </a:t>
              </a:r>
            </a:p>
            <a:p>
              <a:pPr algn="ctr">
                <a:lnSpc>
                  <a:spcPts val="3509"/>
                </a:lnSpc>
              </a:pPr>
              <a:endParaRPr lang="en-US" sz="2699">
                <a:solidFill>
                  <a:srgbClr val="000000"/>
                </a:solidFill>
                <a:latin typeface="Times New Roman"/>
                <a:ea typeface="Times New Roman"/>
                <a:cs typeface="Times New Roman"/>
                <a:sym typeface="Times New Roman"/>
              </a:endParaRPr>
            </a:p>
          </p:txBody>
        </p:sp>
      </p:grpSp>
      <p:sp>
        <p:nvSpPr>
          <p:cNvPr id="8" name="Freeform 8"/>
          <p:cNvSpPr/>
          <p:nvPr/>
        </p:nvSpPr>
        <p:spPr>
          <a:xfrm>
            <a:off x="4770127" y="5532679"/>
            <a:ext cx="3208567" cy="2664457"/>
          </a:xfrm>
          <a:custGeom>
            <a:avLst/>
            <a:gdLst/>
            <a:ahLst/>
            <a:cxnLst/>
            <a:rect l="l" t="t" r="r" b="b"/>
            <a:pathLst>
              <a:path w="3208567" h="2664457">
                <a:moveTo>
                  <a:pt x="0" y="0"/>
                </a:moveTo>
                <a:lnTo>
                  <a:pt x="3208567" y="0"/>
                </a:lnTo>
                <a:lnTo>
                  <a:pt x="3208567" y="2664457"/>
                </a:lnTo>
                <a:lnTo>
                  <a:pt x="0" y="2664457"/>
                </a:lnTo>
                <a:lnTo>
                  <a:pt x="0" y="0"/>
                </a:lnTo>
                <a:close/>
              </a:path>
            </a:pathLst>
          </a:custGeom>
          <a:blipFill>
            <a:blip r:embed="rId4"/>
            <a:stretch>
              <a:fillRect/>
            </a:stretch>
          </a:blipFill>
          <a:ln w="38100" cap="sq">
            <a:solidFill>
              <a:srgbClr val="000000"/>
            </a:solidFill>
            <a:prstDash val="solid"/>
            <a:miter/>
          </a:ln>
        </p:spPr>
      </p:sp>
      <p:sp>
        <p:nvSpPr>
          <p:cNvPr id="9" name="Freeform 9"/>
          <p:cNvSpPr/>
          <p:nvPr/>
        </p:nvSpPr>
        <p:spPr>
          <a:xfrm>
            <a:off x="1357683" y="5532679"/>
            <a:ext cx="2924404" cy="2664457"/>
          </a:xfrm>
          <a:custGeom>
            <a:avLst/>
            <a:gdLst/>
            <a:ahLst/>
            <a:cxnLst/>
            <a:rect l="l" t="t" r="r" b="b"/>
            <a:pathLst>
              <a:path w="2924404" h="2664457">
                <a:moveTo>
                  <a:pt x="0" y="0"/>
                </a:moveTo>
                <a:lnTo>
                  <a:pt x="2924404" y="0"/>
                </a:lnTo>
                <a:lnTo>
                  <a:pt x="2924404" y="2664457"/>
                </a:lnTo>
                <a:lnTo>
                  <a:pt x="0" y="2664457"/>
                </a:lnTo>
                <a:lnTo>
                  <a:pt x="0" y="0"/>
                </a:lnTo>
                <a:close/>
              </a:path>
            </a:pathLst>
          </a:custGeom>
          <a:blipFill>
            <a:blip r:embed="rId5"/>
            <a:stretch>
              <a:fillRect/>
            </a:stretch>
          </a:blipFill>
          <a:ln w="38100" cap="sq">
            <a:solidFill>
              <a:srgbClr val="000000"/>
            </a:solidFill>
            <a:prstDash val="solid"/>
            <a:miter/>
          </a:ln>
        </p:spPr>
      </p:sp>
      <p:sp>
        <p:nvSpPr>
          <p:cNvPr id="10" name="Freeform 10"/>
          <p:cNvSpPr/>
          <p:nvPr/>
        </p:nvSpPr>
        <p:spPr>
          <a:xfrm>
            <a:off x="8466735" y="5457051"/>
            <a:ext cx="8463582" cy="2740085"/>
          </a:xfrm>
          <a:custGeom>
            <a:avLst/>
            <a:gdLst/>
            <a:ahLst/>
            <a:cxnLst/>
            <a:rect l="l" t="t" r="r" b="b"/>
            <a:pathLst>
              <a:path w="8463582" h="2740085">
                <a:moveTo>
                  <a:pt x="0" y="0"/>
                </a:moveTo>
                <a:lnTo>
                  <a:pt x="8463582" y="0"/>
                </a:lnTo>
                <a:lnTo>
                  <a:pt x="8463582" y="2740085"/>
                </a:lnTo>
                <a:lnTo>
                  <a:pt x="0" y="2740085"/>
                </a:lnTo>
                <a:lnTo>
                  <a:pt x="0" y="0"/>
                </a:lnTo>
                <a:close/>
              </a:path>
            </a:pathLst>
          </a:custGeom>
          <a:blipFill>
            <a:blip r:embed="rId6"/>
            <a:stretch>
              <a:fillRect/>
            </a:stretch>
          </a:blipFill>
        </p:spPr>
      </p:sp>
      <p:sp>
        <p:nvSpPr>
          <p:cNvPr id="11" name="TextBox 11"/>
          <p:cNvSpPr txBox="1"/>
          <p:nvPr/>
        </p:nvSpPr>
        <p:spPr>
          <a:xfrm>
            <a:off x="6747283" y="700088"/>
            <a:ext cx="4132421" cy="657225"/>
          </a:xfrm>
          <a:prstGeom prst="rect">
            <a:avLst/>
          </a:prstGeom>
        </p:spPr>
        <p:txBody>
          <a:bodyPr lIns="0" tIns="0" rIns="0" bIns="0" rtlCol="0" anchor="t">
            <a:spAutoFit/>
          </a:bodyPr>
          <a:lstStyle/>
          <a:p>
            <a:pPr algn="ctr">
              <a:lnSpc>
                <a:spcPts val="5221"/>
              </a:lnSpc>
              <a:spcBef>
                <a:spcPct val="0"/>
              </a:spcBef>
            </a:pPr>
            <a:r>
              <a:rPr lang="en-US" sz="4351">
                <a:solidFill>
                  <a:srgbClr val="FFFFFF"/>
                </a:solidFill>
                <a:latin typeface="League Spartan"/>
                <a:ea typeface="League Spartan"/>
                <a:cs typeface="League Spartan"/>
                <a:sym typeface="League Spartan"/>
              </a:rPr>
              <a:t>MODE RASTER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F9726"/>
        </a:solidFill>
        <a:effectLst/>
      </p:bgPr>
    </p:bg>
    <p:spTree>
      <p:nvGrpSpPr>
        <p:cNvPr id="1" name=""/>
        <p:cNvGrpSpPr/>
        <p:nvPr/>
      </p:nvGrpSpPr>
      <p:grpSpPr>
        <a:xfrm>
          <a:off x="0" y="0"/>
          <a:ext cx="0" cy="0"/>
          <a:chOff x="0" y="0"/>
          <a:chExt cx="0" cy="0"/>
        </a:xfrm>
      </p:grpSpPr>
      <p:sp>
        <p:nvSpPr>
          <p:cNvPr id="2" name="Freeform 2"/>
          <p:cNvSpPr/>
          <p:nvPr/>
        </p:nvSpPr>
        <p:spPr>
          <a:xfrm rot="-5400000">
            <a:off x="0" y="-5669288"/>
            <a:ext cx="19300097" cy="19300097"/>
          </a:xfrm>
          <a:custGeom>
            <a:avLst/>
            <a:gdLst/>
            <a:ahLst/>
            <a:cxnLst/>
            <a:rect l="l" t="t" r="r" b="b"/>
            <a:pathLst>
              <a:path w="19300097" h="19300097">
                <a:moveTo>
                  <a:pt x="0" y="0"/>
                </a:moveTo>
                <a:lnTo>
                  <a:pt x="19300097" y="0"/>
                </a:lnTo>
                <a:lnTo>
                  <a:pt x="19300097" y="19300097"/>
                </a:lnTo>
                <a:lnTo>
                  <a:pt x="0" y="193000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027775" y="2219013"/>
            <a:ext cx="12232451" cy="6634881"/>
          </a:xfrm>
          <a:custGeom>
            <a:avLst/>
            <a:gdLst/>
            <a:ahLst/>
            <a:cxnLst/>
            <a:rect l="l" t="t" r="r" b="b"/>
            <a:pathLst>
              <a:path w="12232451" h="6634881">
                <a:moveTo>
                  <a:pt x="0" y="0"/>
                </a:moveTo>
                <a:lnTo>
                  <a:pt x="12232450" y="0"/>
                </a:lnTo>
                <a:lnTo>
                  <a:pt x="12232450" y="6634881"/>
                </a:lnTo>
                <a:lnTo>
                  <a:pt x="0" y="6634881"/>
                </a:lnTo>
                <a:lnTo>
                  <a:pt x="0" y="0"/>
                </a:lnTo>
                <a:close/>
              </a:path>
            </a:pathLst>
          </a:custGeom>
          <a:blipFill>
            <a:blip r:embed="rId4"/>
            <a:stretch>
              <a:fillRect/>
            </a:stretch>
          </a:blipFill>
        </p:spPr>
      </p:sp>
      <p:sp>
        <p:nvSpPr>
          <p:cNvPr id="4" name="TextBox 4"/>
          <p:cNvSpPr txBox="1"/>
          <p:nvPr/>
        </p:nvSpPr>
        <p:spPr>
          <a:xfrm>
            <a:off x="5824192" y="700088"/>
            <a:ext cx="5978604" cy="657225"/>
          </a:xfrm>
          <a:prstGeom prst="rect">
            <a:avLst/>
          </a:prstGeom>
        </p:spPr>
        <p:txBody>
          <a:bodyPr lIns="0" tIns="0" rIns="0" bIns="0" rtlCol="0" anchor="t">
            <a:spAutoFit/>
          </a:bodyPr>
          <a:lstStyle/>
          <a:p>
            <a:pPr algn="ctr">
              <a:lnSpc>
                <a:spcPts val="5221"/>
              </a:lnSpc>
              <a:spcBef>
                <a:spcPct val="0"/>
              </a:spcBef>
            </a:pPr>
            <a:r>
              <a:rPr lang="en-US" sz="4351">
                <a:solidFill>
                  <a:srgbClr val="FFFFFF"/>
                </a:solidFill>
                <a:latin typeface="League Spartan"/>
                <a:ea typeface="League Spartan"/>
                <a:cs typeface="League Spartan"/>
                <a:sym typeface="League Spartan"/>
              </a:rPr>
              <a:t>VECTEUR VS RASTER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F9726"/>
        </a:solidFill>
        <a:effectLst/>
      </p:bgPr>
    </p:bg>
    <p:spTree>
      <p:nvGrpSpPr>
        <p:cNvPr id="1" name=""/>
        <p:cNvGrpSpPr/>
        <p:nvPr/>
      </p:nvGrpSpPr>
      <p:grpSpPr>
        <a:xfrm>
          <a:off x="0" y="0"/>
          <a:ext cx="0" cy="0"/>
          <a:chOff x="0" y="0"/>
          <a:chExt cx="0" cy="0"/>
        </a:xfrm>
      </p:grpSpPr>
      <p:sp>
        <p:nvSpPr>
          <p:cNvPr id="2" name="Freeform 2"/>
          <p:cNvSpPr/>
          <p:nvPr/>
        </p:nvSpPr>
        <p:spPr>
          <a:xfrm rot="-5400000">
            <a:off x="0" y="-5669288"/>
            <a:ext cx="19300097" cy="19300097"/>
          </a:xfrm>
          <a:custGeom>
            <a:avLst/>
            <a:gdLst/>
            <a:ahLst/>
            <a:cxnLst/>
            <a:rect l="l" t="t" r="r" b="b"/>
            <a:pathLst>
              <a:path w="19300097" h="19300097">
                <a:moveTo>
                  <a:pt x="0" y="0"/>
                </a:moveTo>
                <a:lnTo>
                  <a:pt x="19300097" y="0"/>
                </a:lnTo>
                <a:lnTo>
                  <a:pt x="19300097" y="19300097"/>
                </a:lnTo>
                <a:lnTo>
                  <a:pt x="0" y="193000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9163050" y="1292317"/>
            <a:ext cx="0" cy="7306866"/>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839968" y="1258353"/>
            <a:ext cx="7416254" cy="8335476"/>
            <a:chOff x="0" y="0"/>
            <a:chExt cx="38641541" cy="43431042"/>
          </a:xfrm>
        </p:grpSpPr>
        <p:sp>
          <p:nvSpPr>
            <p:cNvPr id="5" name="Freeform 5"/>
            <p:cNvSpPr/>
            <p:nvPr/>
          </p:nvSpPr>
          <p:spPr>
            <a:xfrm>
              <a:off x="72390" y="72390"/>
              <a:ext cx="38496763" cy="43286263"/>
            </a:xfrm>
            <a:custGeom>
              <a:avLst/>
              <a:gdLst/>
              <a:ahLst/>
              <a:cxnLst/>
              <a:rect l="l" t="t" r="r" b="b"/>
              <a:pathLst>
                <a:path w="38496763" h="43286263">
                  <a:moveTo>
                    <a:pt x="0" y="0"/>
                  </a:moveTo>
                  <a:lnTo>
                    <a:pt x="38496763" y="0"/>
                  </a:lnTo>
                  <a:lnTo>
                    <a:pt x="38496763" y="43286263"/>
                  </a:lnTo>
                  <a:lnTo>
                    <a:pt x="0" y="43286263"/>
                  </a:lnTo>
                  <a:lnTo>
                    <a:pt x="0" y="0"/>
                  </a:lnTo>
                  <a:close/>
                </a:path>
              </a:pathLst>
            </a:custGeom>
            <a:solidFill>
              <a:srgbClr val="FFFBF7">
                <a:alpha val="63922"/>
              </a:srgbClr>
            </a:solidFill>
          </p:spPr>
        </p:sp>
        <p:sp>
          <p:nvSpPr>
            <p:cNvPr id="6" name="Freeform 6"/>
            <p:cNvSpPr/>
            <p:nvPr/>
          </p:nvSpPr>
          <p:spPr>
            <a:xfrm>
              <a:off x="0" y="0"/>
              <a:ext cx="38641542" cy="43431042"/>
            </a:xfrm>
            <a:custGeom>
              <a:avLst/>
              <a:gdLst/>
              <a:ahLst/>
              <a:cxnLst/>
              <a:rect l="l" t="t" r="r" b="b"/>
              <a:pathLst>
                <a:path w="38641542" h="43431042">
                  <a:moveTo>
                    <a:pt x="38496760" y="43286263"/>
                  </a:moveTo>
                  <a:lnTo>
                    <a:pt x="38641542" y="43286263"/>
                  </a:lnTo>
                  <a:lnTo>
                    <a:pt x="38641542" y="43431042"/>
                  </a:lnTo>
                  <a:lnTo>
                    <a:pt x="38496760" y="43431042"/>
                  </a:lnTo>
                  <a:lnTo>
                    <a:pt x="38496760" y="43286263"/>
                  </a:lnTo>
                  <a:close/>
                  <a:moveTo>
                    <a:pt x="0" y="144780"/>
                  </a:moveTo>
                  <a:lnTo>
                    <a:pt x="144780" y="144780"/>
                  </a:lnTo>
                  <a:lnTo>
                    <a:pt x="144780" y="43286263"/>
                  </a:lnTo>
                  <a:lnTo>
                    <a:pt x="0" y="43286263"/>
                  </a:lnTo>
                  <a:lnTo>
                    <a:pt x="0" y="144780"/>
                  </a:lnTo>
                  <a:close/>
                  <a:moveTo>
                    <a:pt x="0" y="43286263"/>
                  </a:moveTo>
                  <a:lnTo>
                    <a:pt x="144780" y="43286263"/>
                  </a:lnTo>
                  <a:lnTo>
                    <a:pt x="144780" y="43431042"/>
                  </a:lnTo>
                  <a:lnTo>
                    <a:pt x="0" y="43431042"/>
                  </a:lnTo>
                  <a:lnTo>
                    <a:pt x="0" y="43286263"/>
                  </a:lnTo>
                  <a:close/>
                  <a:moveTo>
                    <a:pt x="38496760" y="144780"/>
                  </a:moveTo>
                  <a:lnTo>
                    <a:pt x="38641542" y="144780"/>
                  </a:lnTo>
                  <a:lnTo>
                    <a:pt x="38641542" y="43286263"/>
                  </a:lnTo>
                  <a:lnTo>
                    <a:pt x="38496760" y="43286263"/>
                  </a:lnTo>
                  <a:lnTo>
                    <a:pt x="38496760" y="144780"/>
                  </a:lnTo>
                  <a:close/>
                  <a:moveTo>
                    <a:pt x="144780" y="43286263"/>
                  </a:moveTo>
                  <a:lnTo>
                    <a:pt x="38496760" y="43286263"/>
                  </a:lnTo>
                  <a:lnTo>
                    <a:pt x="38496760" y="43431042"/>
                  </a:lnTo>
                  <a:lnTo>
                    <a:pt x="144780" y="43431042"/>
                  </a:lnTo>
                  <a:lnTo>
                    <a:pt x="144780" y="43286263"/>
                  </a:lnTo>
                  <a:close/>
                  <a:moveTo>
                    <a:pt x="38496760" y="0"/>
                  </a:moveTo>
                  <a:lnTo>
                    <a:pt x="38641542" y="0"/>
                  </a:lnTo>
                  <a:lnTo>
                    <a:pt x="38641542" y="144780"/>
                  </a:lnTo>
                  <a:lnTo>
                    <a:pt x="38496760" y="144780"/>
                  </a:lnTo>
                  <a:lnTo>
                    <a:pt x="38496760" y="0"/>
                  </a:lnTo>
                  <a:close/>
                  <a:moveTo>
                    <a:pt x="0" y="0"/>
                  </a:moveTo>
                  <a:lnTo>
                    <a:pt x="144780" y="0"/>
                  </a:lnTo>
                  <a:lnTo>
                    <a:pt x="144780" y="144780"/>
                  </a:lnTo>
                  <a:lnTo>
                    <a:pt x="0" y="144780"/>
                  </a:lnTo>
                  <a:lnTo>
                    <a:pt x="0" y="0"/>
                  </a:lnTo>
                  <a:close/>
                  <a:moveTo>
                    <a:pt x="144780" y="0"/>
                  </a:moveTo>
                  <a:lnTo>
                    <a:pt x="38496760" y="0"/>
                  </a:lnTo>
                  <a:lnTo>
                    <a:pt x="38496760" y="144780"/>
                  </a:lnTo>
                  <a:lnTo>
                    <a:pt x="144780" y="144780"/>
                  </a:lnTo>
                  <a:lnTo>
                    <a:pt x="144780" y="0"/>
                  </a:lnTo>
                  <a:close/>
                </a:path>
              </a:pathLst>
            </a:custGeom>
            <a:solidFill>
              <a:srgbClr val="000000">
                <a:alpha val="63922"/>
              </a:srgbClr>
            </a:solidFill>
          </p:spPr>
        </p:sp>
      </p:grpSp>
      <p:grpSp>
        <p:nvGrpSpPr>
          <p:cNvPr id="7" name="Group 7"/>
          <p:cNvGrpSpPr/>
          <p:nvPr/>
        </p:nvGrpSpPr>
        <p:grpSpPr>
          <a:xfrm>
            <a:off x="9877425" y="1292317"/>
            <a:ext cx="7416254" cy="6911366"/>
            <a:chOff x="0" y="0"/>
            <a:chExt cx="38641541" cy="36010880"/>
          </a:xfrm>
        </p:grpSpPr>
        <p:sp>
          <p:nvSpPr>
            <p:cNvPr id="8" name="Freeform 8"/>
            <p:cNvSpPr/>
            <p:nvPr/>
          </p:nvSpPr>
          <p:spPr>
            <a:xfrm>
              <a:off x="72390" y="72390"/>
              <a:ext cx="38496763" cy="35866102"/>
            </a:xfrm>
            <a:custGeom>
              <a:avLst/>
              <a:gdLst/>
              <a:ahLst/>
              <a:cxnLst/>
              <a:rect l="l" t="t" r="r" b="b"/>
              <a:pathLst>
                <a:path w="38496763" h="35866102">
                  <a:moveTo>
                    <a:pt x="0" y="0"/>
                  </a:moveTo>
                  <a:lnTo>
                    <a:pt x="38496763" y="0"/>
                  </a:lnTo>
                  <a:lnTo>
                    <a:pt x="38496763" y="35866102"/>
                  </a:lnTo>
                  <a:lnTo>
                    <a:pt x="0" y="35866102"/>
                  </a:lnTo>
                  <a:lnTo>
                    <a:pt x="0" y="0"/>
                  </a:lnTo>
                  <a:close/>
                </a:path>
              </a:pathLst>
            </a:custGeom>
            <a:solidFill>
              <a:srgbClr val="FFFBF7">
                <a:alpha val="63922"/>
              </a:srgbClr>
            </a:solidFill>
          </p:spPr>
        </p:sp>
        <p:sp>
          <p:nvSpPr>
            <p:cNvPr id="9" name="Freeform 9"/>
            <p:cNvSpPr/>
            <p:nvPr/>
          </p:nvSpPr>
          <p:spPr>
            <a:xfrm>
              <a:off x="0" y="0"/>
              <a:ext cx="38641542" cy="36010881"/>
            </a:xfrm>
            <a:custGeom>
              <a:avLst/>
              <a:gdLst/>
              <a:ahLst/>
              <a:cxnLst/>
              <a:rect l="l" t="t" r="r" b="b"/>
              <a:pathLst>
                <a:path w="38641542" h="36010881">
                  <a:moveTo>
                    <a:pt x="38496760" y="35866099"/>
                  </a:moveTo>
                  <a:lnTo>
                    <a:pt x="38641542" y="35866099"/>
                  </a:lnTo>
                  <a:lnTo>
                    <a:pt x="38641542" y="36010881"/>
                  </a:lnTo>
                  <a:lnTo>
                    <a:pt x="38496760" y="36010881"/>
                  </a:lnTo>
                  <a:lnTo>
                    <a:pt x="38496760" y="35866099"/>
                  </a:lnTo>
                  <a:close/>
                  <a:moveTo>
                    <a:pt x="0" y="144780"/>
                  </a:moveTo>
                  <a:lnTo>
                    <a:pt x="144780" y="144780"/>
                  </a:lnTo>
                  <a:lnTo>
                    <a:pt x="144780" y="35866099"/>
                  </a:lnTo>
                  <a:lnTo>
                    <a:pt x="0" y="35866099"/>
                  </a:lnTo>
                  <a:lnTo>
                    <a:pt x="0" y="144780"/>
                  </a:lnTo>
                  <a:close/>
                  <a:moveTo>
                    <a:pt x="0" y="35866099"/>
                  </a:moveTo>
                  <a:lnTo>
                    <a:pt x="144780" y="35866099"/>
                  </a:lnTo>
                  <a:lnTo>
                    <a:pt x="144780" y="36010881"/>
                  </a:lnTo>
                  <a:lnTo>
                    <a:pt x="0" y="36010881"/>
                  </a:lnTo>
                  <a:lnTo>
                    <a:pt x="0" y="35866099"/>
                  </a:lnTo>
                  <a:close/>
                  <a:moveTo>
                    <a:pt x="38496760" y="144780"/>
                  </a:moveTo>
                  <a:lnTo>
                    <a:pt x="38641542" y="144780"/>
                  </a:lnTo>
                  <a:lnTo>
                    <a:pt x="38641542" y="35866099"/>
                  </a:lnTo>
                  <a:lnTo>
                    <a:pt x="38496760" y="35866099"/>
                  </a:lnTo>
                  <a:lnTo>
                    <a:pt x="38496760" y="144780"/>
                  </a:lnTo>
                  <a:close/>
                  <a:moveTo>
                    <a:pt x="144780" y="35866099"/>
                  </a:moveTo>
                  <a:lnTo>
                    <a:pt x="38496760" y="35866099"/>
                  </a:lnTo>
                  <a:lnTo>
                    <a:pt x="38496760" y="36010881"/>
                  </a:lnTo>
                  <a:lnTo>
                    <a:pt x="144780" y="36010881"/>
                  </a:lnTo>
                  <a:lnTo>
                    <a:pt x="144780" y="35866099"/>
                  </a:lnTo>
                  <a:close/>
                  <a:moveTo>
                    <a:pt x="38496760" y="0"/>
                  </a:moveTo>
                  <a:lnTo>
                    <a:pt x="38641542" y="0"/>
                  </a:lnTo>
                  <a:lnTo>
                    <a:pt x="38641542" y="144780"/>
                  </a:lnTo>
                  <a:lnTo>
                    <a:pt x="38496760" y="144780"/>
                  </a:lnTo>
                  <a:lnTo>
                    <a:pt x="38496760" y="0"/>
                  </a:lnTo>
                  <a:close/>
                  <a:moveTo>
                    <a:pt x="0" y="0"/>
                  </a:moveTo>
                  <a:lnTo>
                    <a:pt x="144780" y="0"/>
                  </a:lnTo>
                  <a:lnTo>
                    <a:pt x="144780" y="144780"/>
                  </a:lnTo>
                  <a:lnTo>
                    <a:pt x="0" y="144780"/>
                  </a:lnTo>
                  <a:lnTo>
                    <a:pt x="0" y="0"/>
                  </a:lnTo>
                  <a:close/>
                  <a:moveTo>
                    <a:pt x="144780" y="0"/>
                  </a:moveTo>
                  <a:lnTo>
                    <a:pt x="38496760" y="0"/>
                  </a:lnTo>
                  <a:lnTo>
                    <a:pt x="38496760" y="144780"/>
                  </a:lnTo>
                  <a:lnTo>
                    <a:pt x="144780" y="144780"/>
                  </a:lnTo>
                  <a:lnTo>
                    <a:pt x="144780" y="0"/>
                  </a:lnTo>
                  <a:close/>
                </a:path>
              </a:pathLst>
            </a:custGeom>
            <a:solidFill>
              <a:srgbClr val="000000">
                <a:alpha val="63922"/>
              </a:srgbClr>
            </a:solidFill>
          </p:spPr>
        </p:sp>
      </p:grpSp>
      <p:sp>
        <p:nvSpPr>
          <p:cNvPr id="10" name="Freeform 10"/>
          <p:cNvSpPr/>
          <p:nvPr/>
        </p:nvSpPr>
        <p:spPr>
          <a:xfrm>
            <a:off x="1449668" y="1503392"/>
            <a:ext cx="517662" cy="479450"/>
          </a:xfrm>
          <a:custGeom>
            <a:avLst/>
            <a:gdLst/>
            <a:ahLst/>
            <a:cxnLst/>
            <a:rect l="l" t="t" r="r" b="b"/>
            <a:pathLst>
              <a:path w="517662" h="479450">
                <a:moveTo>
                  <a:pt x="0" y="0"/>
                </a:moveTo>
                <a:lnTo>
                  <a:pt x="517662" y="0"/>
                </a:lnTo>
                <a:lnTo>
                  <a:pt x="517662" y="479450"/>
                </a:lnTo>
                <a:lnTo>
                  <a:pt x="0" y="4794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930386" y="1522517"/>
            <a:ext cx="6307470" cy="3743325"/>
          </a:xfrm>
          <a:prstGeom prst="rect">
            <a:avLst/>
          </a:prstGeom>
        </p:spPr>
        <p:txBody>
          <a:bodyPr lIns="0" tIns="0" rIns="0" bIns="0" rtlCol="0" anchor="t">
            <a:spAutoFit/>
          </a:bodyPr>
          <a:lstStyle/>
          <a:p>
            <a:pPr marL="669286" lvl="1" indent="-334643" algn="l">
              <a:lnSpc>
                <a:spcPts val="3719"/>
              </a:lnSpc>
              <a:buFont typeface="Arial"/>
              <a:buChar char="•"/>
            </a:pPr>
            <a:r>
              <a:rPr lang="en-US" sz="3099" b="1">
                <a:solidFill>
                  <a:srgbClr val="000000"/>
                </a:solidFill>
                <a:latin typeface="League Spartan"/>
                <a:ea typeface="League Spartan"/>
                <a:cs typeface="League Spartan"/>
                <a:sym typeface="League Spartan"/>
              </a:rPr>
              <a:t>SCALABILITÉ INFINIE </a:t>
            </a:r>
          </a:p>
          <a:p>
            <a:pPr marL="669286" lvl="1" indent="-334643" algn="l">
              <a:lnSpc>
                <a:spcPts val="3719"/>
              </a:lnSpc>
              <a:buFont typeface="Arial"/>
              <a:buChar char="•"/>
            </a:pPr>
            <a:r>
              <a:rPr lang="en-US" sz="3099" b="1">
                <a:solidFill>
                  <a:srgbClr val="000000"/>
                </a:solidFill>
                <a:latin typeface="League Spartan"/>
                <a:ea typeface="League Spartan"/>
                <a:cs typeface="League Spartan"/>
                <a:sym typeface="League Spartan"/>
              </a:rPr>
              <a:t>VOLUME DES DONNEÉS RÉDUIT</a:t>
            </a:r>
          </a:p>
          <a:p>
            <a:pPr marL="669286" lvl="1" indent="-334643" algn="l">
              <a:lnSpc>
                <a:spcPts val="3719"/>
              </a:lnSpc>
              <a:buFont typeface="Arial"/>
              <a:buChar char="•"/>
            </a:pPr>
            <a:r>
              <a:rPr lang="en-US" sz="3099" b="1">
                <a:solidFill>
                  <a:srgbClr val="000000"/>
                </a:solidFill>
                <a:latin typeface="League Spartan"/>
                <a:ea typeface="League Spartan"/>
                <a:cs typeface="League Spartan"/>
                <a:sym typeface="League Spartan"/>
              </a:rPr>
              <a:t>ÉDITION FACILE </a:t>
            </a:r>
          </a:p>
          <a:p>
            <a:pPr marL="669286" lvl="1" indent="-334643" algn="l">
              <a:lnSpc>
                <a:spcPts val="3719"/>
              </a:lnSpc>
              <a:buFont typeface="Arial"/>
              <a:buChar char="•"/>
            </a:pPr>
            <a:r>
              <a:rPr lang="en-US" sz="3099" b="1">
                <a:solidFill>
                  <a:srgbClr val="000000"/>
                </a:solidFill>
                <a:latin typeface="League Spartan"/>
                <a:ea typeface="League Spartan"/>
                <a:cs typeface="League Spartan"/>
                <a:sym typeface="League Spartan"/>
              </a:rPr>
              <a:t>PRÉCISION ET CLARTÉ </a:t>
            </a:r>
          </a:p>
          <a:p>
            <a:pPr marL="669286" lvl="1" indent="-334643" algn="l">
              <a:lnSpc>
                <a:spcPts val="3719"/>
              </a:lnSpc>
              <a:buFont typeface="Arial"/>
              <a:buChar char="•"/>
            </a:pPr>
            <a:r>
              <a:rPr lang="en-US" sz="3099" b="1">
                <a:solidFill>
                  <a:srgbClr val="000000"/>
                </a:solidFill>
                <a:latin typeface="League Spartan"/>
                <a:ea typeface="League Spartan"/>
                <a:cs typeface="League Spartan"/>
                <a:sym typeface="League Spartan"/>
              </a:rPr>
              <a:t>UNE SIMPLICITÉ DANS LA TRANSFORMATION DE COORDONNÉES.</a:t>
            </a:r>
          </a:p>
        </p:txBody>
      </p:sp>
      <p:sp>
        <p:nvSpPr>
          <p:cNvPr id="12" name="Freeform 12"/>
          <p:cNvSpPr/>
          <p:nvPr/>
        </p:nvSpPr>
        <p:spPr>
          <a:xfrm>
            <a:off x="1440143" y="2011417"/>
            <a:ext cx="517662" cy="479450"/>
          </a:xfrm>
          <a:custGeom>
            <a:avLst/>
            <a:gdLst/>
            <a:ahLst/>
            <a:cxnLst/>
            <a:rect l="l" t="t" r="r" b="b"/>
            <a:pathLst>
              <a:path w="517662" h="479450">
                <a:moveTo>
                  <a:pt x="0" y="0"/>
                </a:moveTo>
                <a:lnTo>
                  <a:pt x="517662" y="0"/>
                </a:lnTo>
                <a:lnTo>
                  <a:pt x="517662" y="479450"/>
                </a:lnTo>
                <a:lnTo>
                  <a:pt x="0" y="4794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440143" y="2920800"/>
            <a:ext cx="517662" cy="479450"/>
          </a:xfrm>
          <a:custGeom>
            <a:avLst/>
            <a:gdLst/>
            <a:ahLst/>
            <a:cxnLst/>
            <a:rect l="l" t="t" r="r" b="b"/>
            <a:pathLst>
              <a:path w="517662" h="479450">
                <a:moveTo>
                  <a:pt x="0" y="0"/>
                </a:moveTo>
                <a:lnTo>
                  <a:pt x="517662" y="0"/>
                </a:lnTo>
                <a:lnTo>
                  <a:pt x="517662" y="479450"/>
                </a:lnTo>
                <a:lnTo>
                  <a:pt x="0" y="4794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449668" y="3428825"/>
            <a:ext cx="517662" cy="479450"/>
          </a:xfrm>
          <a:custGeom>
            <a:avLst/>
            <a:gdLst/>
            <a:ahLst/>
            <a:cxnLst/>
            <a:rect l="l" t="t" r="r" b="b"/>
            <a:pathLst>
              <a:path w="517662" h="479450">
                <a:moveTo>
                  <a:pt x="0" y="0"/>
                </a:moveTo>
                <a:lnTo>
                  <a:pt x="517662" y="0"/>
                </a:lnTo>
                <a:lnTo>
                  <a:pt x="517662" y="479450"/>
                </a:lnTo>
                <a:lnTo>
                  <a:pt x="0" y="4794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449668" y="3908275"/>
            <a:ext cx="517662" cy="479450"/>
          </a:xfrm>
          <a:custGeom>
            <a:avLst/>
            <a:gdLst/>
            <a:ahLst/>
            <a:cxnLst/>
            <a:rect l="l" t="t" r="r" b="b"/>
            <a:pathLst>
              <a:path w="517662" h="479450">
                <a:moveTo>
                  <a:pt x="0" y="0"/>
                </a:moveTo>
                <a:lnTo>
                  <a:pt x="517662" y="0"/>
                </a:lnTo>
                <a:lnTo>
                  <a:pt x="517662" y="479450"/>
                </a:lnTo>
                <a:lnTo>
                  <a:pt x="0" y="4794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440143" y="5524500"/>
            <a:ext cx="490243" cy="509588"/>
          </a:xfrm>
          <a:custGeom>
            <a:avLst/>
            <a:gdLst/>
            <a:ahLst/>
            <a:cxnLst/>
            <a:rect l="l" t="t" r="r" b="b"/>
            <a:pathLst>
              <a:path w="490243" h="509588">
                <a:moveTo>
                  <a:pt x="0" y="0"/>
                </a:moveTo>
                <a:lnTo>
                  <a:pt x="490243" y="0"/>
                </a:lnTo>
                <a:lnTo>
                  <a:pt x="490243" y="509588"/>
                </a:lnTo>
                <a:lnTo>
                  <a:pt x="0" y="509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TextBox 17"/>
          <p:cNvSpPr txBox="1"/>
          <p:nvPr/>
        </p:nvSpPr>
        <p:spPr>
          <a:xfrm>
            <a:off x="6154698" y="371475"/>
            <a:ext cx="5978604" cy="657225"/>
          </a:xfrm>
          <a:prstGeom prst="rect">
            <a:avLst/>
          </a:prstGeom>
        </p:spPr>
        <p:txBody>
          <a:bodyPr lIns="0" tIns="0" rIns="0" bIns="0" rtlCol="0" anchor="t">
            <a:spAutoFit/>
          </a:bodyPr>
          <a:lstStyle/>
          <a:p>
            <a:pPr algn="ctr">
              <a:lnSpc>
                <a:spcPts val="5221"/>
              </a:lnSpc>
              <a:spcBef>
                <a:spcPct val="0"/>
              </a:spcBef>
            </a:pPr>
            <a:r>
              <a:rPr lang="en-US" sz="4351">
                <a:solidFill>
                  <a:srgbClr val="FFFFFF"/>
                </a:solidFill>
                <a:latin typeface="League Spartan"/>
                <a:ea typeface="League Spartan"/>
                <a:cs typeface="League Spartan"/>
                <a:sym typeface="League Spartan"/>
              </a:rPr>
              <a:t>VECTEUR VS RASTER</a:t>
            </a:r>
          </a:p>
        </p:txBody>
      </p:sp>
      <p:sp>
        <p:nvSpPr>
          <p:cNvPr id="18" name="TextBox 18"/>
          <p:cNvSpPr txBox="1"/>
          <p:nvPr/>
        </p:nvSpPr>
        <p:spPr>
          <a:xfrm>
            <a:off x="1671555" y="5514975"/>
            <a:ext cx="6584666" cy="3743325"/>
          </a:xfrm>
          <a:prstGeom prst="rect">
            <a:avLst/>
          </a:prstGeom>
        </p:spPr>
        <p:txBody>
          <a:bodyPr lIns="0" tIns="0" rIns="0" bIns="0" rtlCol="0" anchor="t">
            <a:spAutoFit/>
          </a:bodyPr>
          <a:lstStyle/>
          <a:p>
            <a:pPr marL="669286" lvl="1" indent="-334643" algn="l">
              <a:lnSpc>
                <a:spcPts val="3719"/>
              </a:lnSpc>
              <a:buFont typeface="Arial"/>
              <a:buChar char="•"/>
            </a:pPr>
            <a:r>
              <a:rPr lang="en-US" sz="3099">
                <a:solidFill>
                  <a:srgbClr val="000000"/>
                </a:solidFill>
                <a:latin typeface="League Spartan"/>
                <a:ea typeface="League Spartan"/>
                <a:cs typeface="League Spartan"/>
                <a:sym typeface="League Spartan"/>
              </a:rPr>
              <a:t>LES CROISEMENTS DE COUCHES D’INFORMATION SONT DÉLICATS ET NÉCESSITENT UNE TOPOLOGIE PARFAITE</a:t>
            </a:r>
          </a:p>
          <a:p>
            <a:pPr marL="669286" lvl="1" indent="-334643" algn="l">
              <a:lnSpc>
                <a:spcPts val="3719"/>
              </a:lnSpc>
              <a:buFont typeface="Arial"/>
              <a:buChar char="•"/>
            </a:pPr>
            <a:r>
              <a:rPr lang="en-US" sz="3099">
                <a:solidFill>
                  <a:srgbClr val="000000"/>
                </a:solidFill>
                <a:latin typeface="League Spartan"/>
                <a:ea typeface="League Spartan"/>
                <a:cs typeface="League Spartan"/>
                <a:sym typeface="League Spartan"/>
              </a:rPr>
              <a:t>PEU ADAPTÉ À LA REPRÉSENTATION DES RÉALITÉS CONTINUES </a:t>
            </a:r>
          </a:p>
        </p:txBody>
      </p:sp>
      <p:sp>
        <p:nvSpPr>
          <p:cNvPr id="19" name="TextBox 19"/>
          <p:cNvSpPr txBox="1"/>
          <p:nvPr/>
        </p:nvSpPr>
        <p:spPr>
          <a:xfrm>
            <a:off x="10210800" y="1577850"/>
            <a:ext cx="6307470" cy="2809875"/>
          </a:xfrm>
          <a:prstGeom prst="rect">
            <a:avLst/>
          </a:prstGeom>
        </p:spPr>
        <p:txBody>
          <a:bodyPr lIns="0" tIns="0" rIns="0" bIns="0" rtlCol="0" anchor="t">
            <a:spAutoFit/>
          </a:bodyPr>
          <a:lstStyle/>
          <a:p>
            <a:pPr marL="669286" lvl="1" indent="-334643" algn="l">
              <a:lnSpc>
                <a:spcPts val="3719"/>
              </a:lnSpc>
              <a:buFont typeface="Arial"/>
              <a:buChar char="•"/>
            </a:pPr>
            <a:r>
              <a:rPr lang="en-US" sz="3099">
                <a:solidFill>
                  <a:srgbClr val="000000"/>
                </a:solidFill>
                <a:latin typeface="League Spartan"/>
                <a:ea typeface="League Spartan"/>
                <a:cs typeface="League Spartan"/>
                <a:sym typeface="League Spartan"/>
              </a:rPr>
              <a:t>MEILLEURE ADAPTATION À LA REPRÉSENTATION DES DÉTAILS SURFACIQUES.</a:t>
            </a:r>
          </a:p>
          <a:p>
            <a:pPr marL="669286" lvl="1" indent="-334643" algn="l">
              <a:lnSpc>
                <a:spcPts val="3719"/>
              </a:lnSpc>
              <a:buFont typeface="Arial"/>
              <a:buChar char="•"/>
            </a:pPr>
            <a:r>
              <a:rPr lang="en-US" sz="3099" b="1">
                <a:solidFill>
                  <a:srgbClr val="000000"/>
                </a:solidFill>
                <a:latin typeface="League Spartan"/>
                <a:ea typeface="League Spartan"/>
                <a:cs typeface="League Spartan"/>
                <a:sym typeface="League Spartan"/>
              </a:rPr>
              <a:t>MEILLEURE MODÉLISATION DE LA RÉALITÉ </a:t>
            </a:r>
          </a:p>
          <a:p>
            <a:pPr algn="l">
              <a:lnSpc>
                <a:spcPts val="3719"/>
              </a:lnSpc>
            </a:pPr>
            <a:endParaRPr lang="en-US" sz="3099" b="1">
              <a:solidFill>
                <a:srgbClr val="000000"/>
              </a:solidFill>
              <a:latin typeface="League Spartan"/>
              <a:ea typeface="League Spartan"/>
              <a:cs typeface="League Spartan"/>
              <a:sym typeface="League Spartan"/>
            </a:endParaRPr>
          </a:p>
        </p:txBody>
      </p:sp>
      <p:sp>
        <p:nvSpPr>
          <p:cNvPr id="20" name="TextBox 20"/>
          <p:cNvSpPr txBox="1"/>
          <p:nvPr/>
        </p:nvSpPr>
        <p:spPr>
          <a:xfrm>
            <a:off x="10210800" y="4581525"/>
            <a:ext cx="6307470" cy="3276600"/>
          </a:xfrm>
          <a:prstGeom prst="rect">
            <a:avLst/>
          </a:prstGeom>
        </p:spPr>
        <p:txBody>
          <a:bodyPr lIns="0" tIns="0" rIns="0" bIns="0" rtlCol="0" anchor="t">
            <a:spAutoFit/>
          </a:bodyPr>
          <a:lstStyle/>
          <a:p>
            <a:pPr marL="669286" lvl="1" indent="-334643" algn="l">
              <a:lnSpc>
                <a:spcPts val="3719"/>
              </a:lnSpc>
              <a:buFont typeface="Arial"/>
              <a:buChar char="•"/>
            </a:pPr>
            <a:r>
              <a:rPr lang="en-US" sz="3099">
                <a:solidFill>
                  <a:srgbClr val="000000"/>
                </a:solidFill>
                <a:latin typeface="League Spartan"/>
                <a:ea typeface="League Spartan"/>
                <a:cs typeface="League Spartan"/>
                <a:sym typeface="League Spartan"/>
              </a:rPr>
              <a:t>IMPOSSIBILITÉ DE RÉALISER CERTAINES OPÉRATIONS D’AIDE À LA DÉCISION.</a:t>
            </a:r>
          </a:p>
          <a:p>
            <a:pPr marL="669286" lvl="1" indent="-334643" algn="l">
              <a:lnSpc>
                <a:spcPts val="3719"/>
              </a:lnSpc>
              <a:buFont typeface="Arial"/>
              <a:buChar char="•"/>
            </a:pPr>
            <a:r>
              <a:rPr lang="en-US" sz="3099" b="1">
                <a:solidFill>
                  <a:srgbClr val="000000"/>
                </a:solidFill>
                <a:latin typeface="League Spartan"/>
                <a:ea typeface="League Spartan"/>
                <a:cs typeface="League Spartan"/>
                <a:sym typeface="League Spartan"/>
              </a:rPr>
              <a:t>DÉPENDANCE À LA RÉSOLUTION.</a:t>
            </a:r>
          </a:p>
          <a:p>
            <a:pPr marL="669286" lvl="1" indent="-334643" algn="l">
              <a:lnSpc>
                <a:spcPts val="3719"/>
              </a:lnSpc>
              <a:buFont typeface="Arial"/>
              <a:buChar char="•"/>
            </a:pPr>
            <a:r>
              <a:rPr lang="en-US" sz="3099" b="1">
                <a:solidFill>
                  <a:srgbClr val="000000"/>
                </a:solidFill>
                <a:latin typeface="League Spartan"/>
                <a:ea typeface="League Spartan"/>
                <a:cs typeface="League Spartan"/>
                <a:sym typeface="League Spartan"/>
              </a:rPr>
              <a:t>VOLUME DES DONNEÉS ÉLEVÉ.</a:t>
            </a:r>
          </a:p>
        </p:txBody>
      </p:sp>
      <p:sp>
        <p:nvSpPr>
          <p:cNvPr id="21" name="Freeform 21"/>
          <p:cNvSpPr/>
          <p:nvPr/>
        </p:nvSpPr>
        <p:spPr>
          <a:xfrm>
            <a:off x="9965679" y="4591050"/>
            <a:ext cx="490243" cy="509588"/>
          </a:xfrm>
          <a:custGeom>
            <a:avLst/>
            <a:gdLst/>
            <a:ahLst/>
            <a:cxnLst/>
            <a:rect l="l" t="t" r="r" b="b"/>
            <a:pathLst>
              <a:path w="490243" h="509588">
                <a:moveTo>
                  <a:pt x="0" y="0"/>
                </a:moveTo>
                <a:lnTo>
                  <a:pt x="490242" y="0"/>
                </a:lnTo>
                <a:lnTo>
                  <a:pt x="490242" y="509588"/>
                </a:lnTo>
                <a:lnTo>
                  <a:pt x="0" y="509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9965679" y="5969794"/>
            <a:ext cx="490243" cy="509588"/>
          </a:xfrm>
          <a:custGeom>
            <a:avLst/>
            <a:gdLst/>
            <a:ahLst/>
            <a:cxnLst/>
            <a:rect l="l" t="t" r="r" b="b"/>
            <a:pathLst>
              <a:path w="490243" h="509588">
                <a:moveTo>
                  <a:pt x="0" y="0"/>
                </a:moveTo>
                <a:lnTo>
                  <a:pt x="490242" y="0"/>
                </a:lnTo>
                <a:lnTo>
                  <a:pt x="490242" y="509587"/>
                </a:lnTo>
                <a:lnTo>
                  <a:pt x="0" y="5095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9965679" y="6880455"/>
            <a:ext cx="490243" cy="509588"/>
          </a:xfrm>
          <a:custGeom>
            <a:avLst/>
            <a:gdLst/>
            <a:ahLst/>
            <a:cxnLst/>
            <a:rect l="l" t="t" r="r" b="b"/>
            <a:pathLst>
              <a:path w="490243" h="509588">
                <a:moveTo>
                  <a:pt x="0" y="0"/>
                </a:moveTo>
                <a:lnTo>
                  <a:pt x="490242" y="0"/>
                </a:lnTo>
                <a:lnTo>
                  <a:pt x="490242" y="509588"/>
                </a:lnTo>
                <a:lnTo>
                  <a:pt x="0" y="509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9965679" y="1587375"/>
            <a:ext cx="517662" cy="479450"/>
          </a:xfrm>
          <a:custGeom>
            <a:avLst/>
            <a:gdLst/>
            <a:ahLst/>
            <a:cxnLst/>
            <a:rect l="l" t="t" r="r" b="b"/>
            <a:pathLst>
              <a:path w="517662" h="479450">
                <a:moveTo>
                  <a:pt x="0" y="0"/>
                </a:moveTo>
                <a:lnTo>
                  <a:pt x="517661" y="0"/>
                </a:lnTo>
                <a:lnTo>
                  <a:pt x="517661" y="479450"/>
                </a:lnTo>
                <a:lnTo>
                  <a:pt x="0" y="4794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9965679" y="2987550"/>
            <a:ext cx="517662" cy="479450"/>
          </a:xfrm>
          <a:custGeom>
            <a:avLst/>
            <a:gdLst/>
            <a:ahLst/>
            <a:cxnLst/>
            <a:rect l="l" t="t" r="r" b="b"/>
            <a:pathLst>
              <a:path w="517662" h="479450">
                <a:moveTo>
                  <a:pt x="0" y="0"/>
                </a:moveTo>
                <a:lnTo>
                  <a:pt x="517661" y="0"/>
                </a:lnTo>
                <a:lnTo>
                  <a:pt x="517661" y="479450"/>
                </a:lnTo>
                <a:lnTo>
                  <a:pt x="0" y="4794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Freeform 26"/>
          <p:cNvSpPr/>
          <p:nvPr/>
        </p:nvSpPr>
        <p:spPr>
          <a:xfrm>
            <a:off x="1467562" y="7694095"/>
            <a:ext cx="490243" cy="509588"/>
          </a:xfrm>
          <a:custGeom>
            <a:avLst/>
            <a:gdLst/>
            <a:ahLst/>
            <a:cxnLst/>
            <a:rect l="l" t="t" r="r" b="b"/>
            <a:pathLst>
              <a:path w="490243" h="509588">
                <a:moveTo>
                  <a:pt x="0" y="0"/>
                </a:moveTo>
                <a:lnTo>
                  <a:pt x="490243" y="0"/>
                </a:lnTo>
                <a:lnTo>
                  <a:pt x="490243" y="509587"/>
                </a:lnTo>
                <a:lnTo>
                  <a:pt x="0" y="5095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149">
                <a:alpha val="100000"/>
              </a:srgbClr>
            </a:gs>
            <a:gs pos="100000">
              <a:srgbClr val="09290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8240375" y="8026636"/>
            <a:ext cx="47625" cy="1231664"/>
            <a:chOff x="0" y="0"/>
            <a:chExt cx="37630" cy="973166"/>
          </a:xfrm>
        </p:grpSpPr>
        <p:sp>
          <p:nvSpPr>
            <p:cNvPr id="3" name="Freeform 3"/>
            <p:cNvSpPr/>
            <p:nvPr/>
          </p:nvSpPr>
          <p:spPr>
            <a:xfrm>
              <a:off x="0" y="0"/>
              <a:ext cx="37630" cy="973166"/>
            </a:xfrm>
            <a:custGeom>
              <a:avLst/>
              <a:gdLst/>
              <a:ahLst/>
              <a:cxnLst/>
              <a:rect l="l" t="t" r="r" b="b"/>
              <a:pathLst>
                <a:path w="37630" h="973166">
                  <a:moveTo>
                    <a:pt x="0" y="0"/>
                  </a:moveTo>
                  <a:lnTo>
                    <a:pt x="37630" y="0"/>
                  </a:lnTo>
                  <a:lnTo>
                    <a:pt x="37630" y="973166"/>
                  </a:lnTo>
                  <a:lnTo>
                    <a:pt x="0" y="973166"/>
                  </a:lnTo>
                  <a:close/>
                </a:path>
              </a:pathLst>
            </a:custGeom>
            <a:solidFill>
              <a:srgbClr val="A5C32A"/>
            </a:solidFill>
          </p:spPr>
        </p:sp>
        <p:sp>
          <p:nvSpPr>
            <p:cNvPr id="4" name="TextBox 4"/>
            <p:cNvSpPr txBox="1"/>
            <p:nvPr/>
          </p:nvSpPr>
          <p:spPr>
            <a:xfrm>
              <a:off x="0" y="-38100"/>
              <a:ext cx="37630" cy="101126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35596" y="1494216"/>
            <a:ext cx="15462318" cy="2907512"/>
            <a:chOff x="0" y="0"/>
            <a:chExt cx="20616425" cy="3876683"/>
          </a:xfrm>
        </p:grpSpPr>
        <p:grpSp>
          <p:nvGrpSpPr>
            <p:cNvPr id="6" name="Group 6"/>
            <p:cNvGrpSpPr/>
            <p:nvPr/>
          </p:nvGrpSpPr>
          <p:grpSpPr>
            <a:xfrm>
              <a:off x="0" y="0"/>
              <a:ext cx="20616425" cy="3876683"/>
              <a:chOff x="0" y="0"/>
              <a:chExt cx="101854585" cy="19152589"/>
            </a:xfrm>
          </p:grpSpPr>
          <p:sp>
            <p:nvSpPr>
              <p:cNvPr id="7" name="Freeform 7"/>
              <p:cNvSpPr/>
              <p:nvPr/>
            </p:nvSpPr>
            <p:spPr>
              <a:xfrm>
                <a:off x="72390" y="72390"/>
                <a:ext cx="101709807" cy="19007810"/>
              </a:xfrm>
              <a:custGeom>
                <a:avLst/>
                <a:gdLst/>
                <a:ahLst/>
                <a:cxnLst/>
                <a:rect l="l" t="t" r="r" b="b"/>
                <a:pathLst>
                  <a:path w="101709807" h="19007810">
                    <a:moveTo>
                      <a:pt x="0" y="0"/>
                    </a:moveTo>
                    <a:lnTo>
                      <a:pt x="101709807" y="0"/>
                    </a:lnTo>
                    <a:lnTo>
                      <a:pt x="101709807" y="19007810"/>
                    </a:lnTo>
                    <a:lnTo>
                      <a:pt x="0" y="19007810"/>
                    </a:lnTo>
                    <a:lnTo>
                      <a:pt x="0" y="0"/>
                    </a:lnTo>
                    <a:close/>
                  </a:path>
                </a:pathLst>
              </a:custGeom>
              <a:solidFill>
                <a:srgbClr val="E5F3D7">
                  <a:alpha val="76863"/>
                </a:srgbClr>
              </a:solidFill>
            </p:spPr>
          </p:sp>
          <p:sp>
            <p:nvSpPr>
              <p:cNvPr id="8" name="Freeform 8"/>
              <p:cNvSpPr/>
              <p:nvPr/>
            </p:nvSpPr>
            <p:spPr>
              <a:xfrm>
                <a:off x="0" y="0"/>
                <a:ext cx="101854583" cy="19152589"/>
              </a:xfrm>
              <a:custGeom>
                <a:avLst/>
                <a:gdLst/>
                <a:ahLst/>
                <a:cxnLst/>
                <a:rect l="l" t="t" r="r" b="b"/>
                <a:pathLst>
                  <a:path w="101854583" h="19152589">
                    <a:moveTo>
                      <a:pt x="101709804" y="19007809"/>
                    </a:moveTo>
                    <a:lnTo>
                      <a:pt x="101854583" y="19007809"/>
                    </a:lnTo>
                    <a:lnTo>
                      <a:pt x="101854583" y="19152589"/>
                    </a:lnTo>
                    <a:lnTo>
                      <a:pt x="101709804" y="19152589"/>
                    </a:lnTo>
                    <a:lnTo>
                      <a:pt x="101709804" y="19007809"/>
                    </a:lnTo>
                    <a:close/>
                    <a:moveTo>
                      <a:pt x="0" y="144780"/>
                    </a:moveTo>
                    <a:lnTo>
                      <a:pt x="144780" y="144780"/>
                    </a:lnTo>
                    <a:lnTo>
                      <a:pt x="144780" y="19007809"/>
                    </a:lnTo>
                    <a:lnTo>
                      <a:pt x="0" y="19007809"/>
                    </a:lnTo>
                    <a:lnTo>
                      <a:pt x="0" y="144780"/>
                    </a:lnTo>
                    <a:close/>
                    <a:moveTo>
                      <a:pt x="0" y="19007809"/>
                    </a:moveTo>
                    <a:lnTo>
                      <a:pt x="144780" y="19007809"/>
                    </a:lnTo>
                    <a:lnTo>
                      <a:pt x="144780" y="19152589"/>
                    </a:lnTo>
                    <a:lnTo>
                      <a:pt x="0" y="19152589"/>
                    </a:lnTo>
                    <a:lnTo>
                      <a:pt x="0" y="19007809"/>
                    </a:lnTo>
                    <a:close/>
                    <a:moveTo>
                      <a:pt x="101709804" y="144780"/>
                    </a:moveTo>
                    <a:lnTo>
                      <a:pt x="101854583" y="144780"/>
                    </a:lnTo>
                    <a:lnTo>
                      <a:pt x="101854583" y="19007809"/>
                    </a:lnTo>
                    <a:lnTo>
                      <a:pt x="101709804" y="19007809"/>
                    </a:lnTo>
                    <a:lnTo>
                      <a:pt x="101709804" y="144780"/>
                    </a:lnTo>
                    <a:close/>
                    <a:moveTo>
                      <a:pt x="144780" y="19007809"/>
                    </a:moveTo>
                    <a:lnTo>
                      <a:pt x="101709804" y="19007809"/>
                    </a:lnTo>
                    <a:lnTo>
                      <a:pt x="101709804" y="19152589"/>
                    </a:lnTo>
                    <a:lnTo>
                      <a:pt x="144780" y="19152589"/>
                    </a:lnTo>
                    <a:lnTo>
                      <a:pt x="144780" y="19007809"/>
                    </a:lnTo>
                    <a:close/>
                    <a:moveTo>
                      <a:pt x="101709804" y="0"/>
                    </a:moveTo>
                    <a:lnTo>
                      <a:pt x="101854583" y="0"/>
                    </a:lnTo>
                    <a:lnTo>
                      <a:pt x="101854583" y="144780"/>
                    </a:lnTo>
                    <a:lnTo>
                      <a:pt x="101709804" y="144780"/>
                    </a:lnTo>
                    <a:lnTo>
                      <a:pt x="101709804" y="0"/>
                    </a:lnTo>
                    <a:close/>
                    <a:moveTo>
                      <a:pt x="0" y="0"/>
                    </a:moveTo>
                    <a:lnTo>
                      <a:pt x="144780" y="0"/>
                    </a:lnTo>
                    <a:lnTo>
                      <a:pt x="144780" y="144780"/>
                    </a:lnTo>
                    <a:lnTo>
                      <a:pt x="0" y="144780"/>
                    </a:lnTo>
                    <a:lnTo>
                      <a:pt x="0" y="0"/>
                    </a:lnTo>
                    <a:close/>
                    <a:moveTo>
                      <a:pt x="144780" y="0"/>
                    </a:moveTo>
                    <a:lnTo>
                      <a:pt x="101709804" y="0"/>
                    </a:lnTo>
                    <a:lnTo>
                      <a:pt x="101709804" y="144780"/>
                    </a:lnTo>
                    <a:lnTo>
                      <a:pt x="144780" y="144780"/>
                    </a:lnTo>
                    <a:lnTo>
                      <a:pt x="144780" y="0"/>
                    </a:lnTo>
                    <a:close/>
                  </a:path>
                </a:pathLst>
              </a:custGeom>
              <a:solidFill>
                <a:srgbClr val="000000">
                  <a:alpha val="76863"/>
                </a:srgbClr>
              </a:solidFill>
            </p:spPr>
          </p:sp>
        </p:grpSp>
        <p:sp>
          <p:nvSpPr>
            <p:cNvPr id="9" name="TextBox 9"/>
            <p:cNvSpPr txBox="1"/>
            <p:nvPr/>
          </p:nvSpPr>
          <p:spPr>
            <a:xfrm>
              <a:off x="592342" y="368636"/>
              <a:ext cx="19468864" cy="3101311"/>
            </a:xfrm>
            <a:prstGeom prst="rect">
              <a:avLst/>
            </a:prstGeom>
          </p:spPr>
          <p:txBody>
            <a:bodyPr lIns="0" tIns="0" rIns="0" bIns="0" rtlCol="0" anchor="t">
              <a:spAutoFit/>
            </a:bodyPr>
            <a:lstStyle/>
            <a:p>
              <a:pPr algn="l">
                <a:lnSpc>
                  <a:spcPts val="3707"/>
                </a:lnSpc>
              </a:pPr>
              <a:r>
                <a:rPr lang="en-US" sz="2851" b="1">
                  <a:solidFill>
                    <a:srgbClr val="000000"/>
                  </a:solidFill>
                  <a:latin typeface="JetBrains Mono Bold"/>
                  <a:ea typeface="JetBrains Mono Bold"/>
                  <a:cs typeface="JetBrains Mono Bold"/>
                  <a:sym typeface="JetBrains Mono Bold"/>
                </a:rPr>
                <a:t>Le géoréférencement est le processus dans lequel on applique à une entité cartographique un emplacement spatial en lui donnant des coordonnées géographiques et en appliquant une transformation. Cette pratique ne doit pas être confondue avec la géolocalisation qui consiste à localiser un objet sur un plan.</a:t>
              </a:r>
            </a:p>
          </p:txBody>
        </p:sp>
      </p:grpSp>
      <p:sp>
        <p:nvSpPr>
          <p:cNvPr id="10" name="Freeform 10"/>
          <p:cNvSpPr/>
          <p:nvPr/>
        </p:nvSpPr>
        <p:spPr>
          <a:xfrm>
            <a:off x="4009406" y="4570407"/>
            <a:ext cx="10269188" cy="5545361"/>
          </a:xfrm>
          <a:custGeom>
            <a:avLst/>
            <a:gdLst/>
            <a:ahLst/>
            <a:cxnLst/>
            <a:rect l="l" t="t" r="r" b="b"/>
            <a:pathLst>
              <a:path w="10269188" h="5545361">
                <a:moveTo>
                  <a:pt x="0" y="0"/>
                </a:moveTo>
                <a:lnTo>
                  <a:pt x="10269188" y="0"/>
                </a:lnTo>
                <a:lnTo>
                  <a:pt x="10269188" y="5545362"/>
                </a:lnTo>
                <a:lnTo>
                  <a:pt x="0" y="5545362"/>
                </a:lnTo>
                <a:lnTo>
                  <a:pt x="0" y="0"/>
                </a:lnTo>
                <a:close/>
              </a:path>
            </a:pathLst>
          </a:custGeom>
          <a:blipFill>
            <a:blip r:embed="rId2"/>
            <a:stretch>
              <a:fillRect/>
            </a:stretch>
          </a:blipFill>
        </p:spPr>
      </p:sp>
      <p:sp>
        <p:nvSpPr>
          <p:cNvPr id="11" name="TextBox 11"/>
          <p:cNvSpPr txBox="1"/>
          <p:nvPr/>
        </p:nvSpPr>
        <p:spPr>
          <a:xfrm>
            <a:off x="312572" y="552509"/>
            <a:ext cx="18240375" cy="1314450"/>
          </a:xfrm>
          <a:prstGeom prst="rect">
            <a:avLst/>
          </a:prstGeom>
        </p:spPr>
        <p:txBody>
          <a:bodyPr lIns="0" tIns="0" rIns="0" bIns="0" rtlCol="0" anchor="t">
            <a:spAutoFit/>
          </a:bodyPr>
          <a:lstStyle/>
          <a:p>
            <a:pPr algn="ctr">
              <a:lnSpc>
                <a:spcPts val="5221"/>
              </a:lnSpc>
            </a:pPr>
            <a:r>
              <a:rPr lang="en-US" sz="4351">
                <a:solidFill>
                  <a:srgbClr val="FFFFFF"/>
                </a:solidFill>
                <a:latin typeface="League Spartan"/>
                <a:ea typeface="League Spartan"/>
                <a:cs typeface="League Spartan"/>
                <a:sym typeface="League Spartan"/>
              </a:rPr>
              <a:t>LE GÉORÉFÉRENCEMENT </a:t>
            </a:r>
          </a:p>
          <a:p>
            <a:pPr algn="ctr">
              <a:lnSpc>
                <a:spcPts val="5221"/>
              </a:lnSpc>
              <a:spcBef>
                <a:spcPct val="0"/>
              </a:spcBef>
            </a:pPr>
            <a:endParaRPr lang="en-US" sz="4351">
              <a:solidFill>
                <a:srgbClr val="FFFFFF"/>
              </a:solidFill>
              <a:latin typeface="League Spartan"/>
              <a:ea typeface="League Spartan"/>
              <a:cs typeface="League Spartan"/>
              <a:sym typeface="League Spart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149">
                <a:alpha val="100000"/>
              </a:srgbClr>
            </a:gs>
            <a:gs pos="100000">
              <a:srgbClr val="09290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850183" y="1749311"/>
            <a:ext cx="16230600" cy="1327932"/>
            <a:chOff x="0" y="0"/>
            <a:chExt cx="4274726" cy="349743"/>
          </a:xfrm>
        </p:grpSpPr>
        <p:sp>
          <p:nvSpPr>
            <p:cNvPr id="3" name="Freeform 3"/>
            <p:cNvSpPr/>
            <p:nvPr/>
          </p:nvSpPr>
          <p:spPr>
            <a:xfrm>
              <a:off x="0" y="0"/>
              <a:ext cx="4274726" cy="349743"/>
            </a:xfrm>
            <a:custGeom>
              <a:avLst/>
              <a:gdLst/>
              <a:ahLst/>
              <a:cxnLst/>
              <a:rect l="l" t="t" r="r" b="b"/>
              <a:pathLst>
                <a:path w="4274726" h="349743">
                  <a:moveTo>
                    <a:pt x="24327" y="0"/>
                  </a:moveTo>
                  <a:lnTo>
                    <a:pt x="4250399" y="0"/>
                  </a:lnTo>
                  <a:cubicBezTo>
                    <a:pt x="4263834" y="0"/>
                    <a:pt x="4274726" y="10891"/>
                    <a:pt x="4274726" y="24327"/>
                  </a:cubicBezTo>
                  <a:lnTo>
                    <a:pt x="4274726" y="325417"/>
                  </a:lnTo>
                  <a:cubicBezTo>
                    <a:pt x="4274726" y="331868"/>
                    <a:pt x="4272163" y="338056"/>
                    <a:pt x="4267601" y="342618"/>
                  </a:cubicBezTo>
                  <a:cubicBezTo>
                    <a:pt x="4263039" y="347180"/>
                    <a:pt x="4256851" y="349743"/>
                    <a:pt x="4250399" y="349743"/>
                  </a:cubicBezTo>
                  <a:lnTo>
                    <a:pt x="24327" y="349743"/>
                  </a:lnTo>
                  <a:cubicBezTo>
                    <a:pt x="10891" y="349743"/>
                    <a:pt x="0" y="338852"/>
                    <a:pt x="0" y="325417"/>
                  </a:cubicBezTo>
                  <a:lnTo>
                    <a:pt x="0" y="24327"/>
                  </a:lnTo>
                  <a:cubicBezTo>
                    <a:pt x="0" y="10891"/>
                    <a:pt x="10891" y="0"/>
                    <a:pt x="24327" y="0"/>
                  </a:cubicBezTo>
                  <a:close/>
                </a:path>
              </a:pathLst>
            </a:custGeom>
            <a:solidFill>
              <a:srgbClr val="FFFFFF"/>
            </a:solidFill>
            <a:ln w="38100" cap="rnd">
              <a:solidFill>
                <a:srgbClr val="000000"/>
              </a:solidFill>
              <a:prstDash val="solid"/>
              <a:round/>
            </a:ln>
          </p:spPr>
        </p:sp>
        <p:sp>
          <p:nvSpPr>
            <p:cNvPr id="4" name="TextBox 4"/>
            <p:cNvSpPr txBox="1"/>
            <p:nvPr/>
          </p:nvSpPr>
          <p:spPr>
            <a:xfrm>
              <a:off x="0" y="-38100"/>
              <a:ext cx="4274726" cy="387843"/>
            </a:xfrm>
            <a:prstGeom prst="rect">
              <a:avLst/>
            </a:prstGeom>
          </p:spPr>
          <p:txBody>
            <a:bodyPr lIns="50800" tIns="50800" rIns="50800" bIns="50800" rtlCol="0" anchor="ctr"/>
            <a:lstStyle/>
            <a:p>
              <a:pPr algn="l">
                <a:lnSpc>
                  <a:spcPts val="3359"/>
                </a:lnSpc>
              </a:pPr>
              <a:r>
                <a:rPr lang="en-US" sz="2399" b="1" dirty="0">
                  <a:solidFill>
                    <a:srgbClr val="000000"/>
                  </a:solidFill>
                  <a:latin typeface="Canva Sans Bold"/>
                  <a:ea typeface="Canva Sans Bold"/>
                  <a:cs typeface="Canva Sans Bold"/>
                  <a:sym typeface="Canva Sans Bold"/>
                </a:rPr>
                <a:t> </a:t>
              </a:r>
              <a:r>
                <a:rPr lang="en-US" sz="2399" b="1" dirty="0" err="1">
                  <a:solidFill>
                    <a:srgbClr val="000000"/>
                  </a:solidFill>
                  <a:latin typeface="Canva Sans Bold"/>
                  <a:ea typeface="Canva Sans Bold"/>
                  <a:cs typeface="Canva Sans Bold"/>
                  <a:sym typeface="Canva Sans Bold"/>
                </a:rPr>
                <a:t>Ellipsoïde</a:t>
              </a:r>
              <a:r>
                <a:rPr lang="en-US" sz="2399" b="1" dirty="0">
                  <a:solidFill>
                    <a:srgbClr val="000000"/>
                  </a:solidFill>
                  <a:latin typeface="Canva Sans Bold"/>
                  <a:ea typeface="Canva Sans Bold"/>
                  <a:cs typeface="Canva Sans Bold"/>
                  <a:sym typeface="Canva Sans Bold"/>
                </a:rPr>
                <a:t> - </a:t>
              </a:r>
              <a:r>
                <a:rPr lang="en-US" sz="2399" b="1" dirty="0" err="1">
                  <a:solidFill>
                    <a:srgbClr val="000000"/>
                  </a:solidFill>
                  <a:latin typeface="Canva Sans Bold"/>
                  <a:ea typeface="Canva Sans Bold"/>
                  <a:cs typeface="Canva Sans Bold"/>
                  <a:sym typeface="Canva Sans Bold"/>
                </a:rPr>
                <a:t>est</a:t>
              </a:r>
              <a:r>
                <a:rPr lang="en-US" sz="2399" b="1" dirty="0">
                  <a:solidFill>
                    <a:srgbClr val="000000"/>
                  </a:solidFill>
                  <a:latin typeface="Canva Sans Bold"/>
                  <a:ea typeface="Canva Sans Bold"/>
                  <a:cs typeface="Canva Sans Bold"/>
                  <a:sym typeface="Canva Sans Bold"/>
                </a:rPr>
                <a:t> </a:t>
              </a:r>
              <a:r>
                <a:rPr lang="en-US" sz="2399" b="1" dirty="0" err="1">
                  <a:solidFill>
                    <a:srgbClr val="000000"/>
                  </a:solidFill>
                  <a:latin typeface="Canva Sans Bold"/>
                  <a:ea typeface="Canva Sans Bold"/>
                  <a:cs typeface="Canva Sans Bold"/>
                  <a:sym typeface="Canva Sans Bold"/>
                </a:rPr>
                <a:t>utilisé</a:t>
              </a:r>
              <a:r>
                <a:rPr lang="en-US" sz="2399" b="1" dirty="0">
                  <a:solidFill>
                    <a:srgbClr val="000000"/>
                  </a:solidFill>
                  <a:latin typeface="Canva Sans Bold"/>
                  <a:ea typeface="Canva Sans Bold"/>
                  <a:cs typeface="Canva Sans Bold"/>
                  <a:sym typeface="Canva Sans Bold"/>
                </a:rPr>
                <a:t> </a:t>
              </a:r>
              <a:r>
                <a:rPr lang="en-US" sz="2399" b="1" dirty="0" err="1">
                  <a:solidFill>
                    <a:srgbClr val="000000"/>
                  </a:solidFill>
                  <a:latin typeface="Canva Sans Bold"/>
                  <a:ea typeface="Canva Sans Bold"/>
                  <a:cs typeface="Canva Sans Bold"/>
                  <a:sym typeface="Canva Sans Bold"/>
                </a:rPr>
                <a:t>comme</a:t>
              </a:r>
              <a:r>
                <a:rPr lang="en-US" sz="2399" b="1" dirty="0">
                  <a:solidFill>
                    <a:srgbClr val="000000"/>
                  </a:solidFill>
                  <a:latin typeface="Canva Sans Bold"/>
                  <a:ea typeface="Canva Sans Bold"/>
                  <a:cs typeface="Canva Sans Bold"/>
                  <a:sym typeface="Canva Sans Bold"/>
                </a:rPr>
                <a:t> surface de </a:t>
              </a:r>
              <a:r>
                <a:rPr lang="en-US" sz="2399" b="1" dirty="0" err="1">
                  <a:solidFill>
                    <a:srgbClr val="000000"/>
                  </a:solidFill>
                  <a:latin typeface="Canva Sans Bold"/>
                  <a:ea typeface="Canva Sans Bold"/>
                  <a:cs typeface="Canva Sans Bold"/>
                  <a:sym typeface="Canva Sans Bold"/>
                </a:rPr>
                <a:t>référence</a:t>
              </a:r>
              <a:r>
                <a:rPr lang="en-US" sz="2399" b="1" dirty="0">
                  <a:solidFill>
                    <a:srgbClr val="000000"/>
                  </a:solidFill>
                  <a:latin typeface="Canva Sans Bold"/>
                  <a:ea typeface="Canva Sans Bold"/>
                  <a:cs typeface="Canva Sans Bold"/>
                  <a:sym typeface="Canva Sans Bold"/>
                </a:rPr>
                <a:t> pour le </a:t>
              </a:r>
              <a:r>
                <a:rPr lang="en-US" sz="2399" b="1" dirty="0" err="1">
                  <a:solidFill>
                    <a:srgbClr val="000000"/>
                  </a:solidFill>
                  <a:latin typeface="Canva Sans Bold"/>
                  <a:ea typeface="Canva Sans Bold"/>
                  <a:cs typeface="Canva Sans Bold"/>
                  <a:sym typeface="Canva Sans Bold"/>
                </a:rPr>
                <a:t>modèle</a:t>
              </a:r>
              <a:r>
                <a:rPr lang="en-US" sz="2399" b="1" dirty="0">
                  <a:solidFill>
                    <a:srgbClr val="000000"/>
                  </a:solidFill>
                  <a:latin typeface="Canva Sans Bold"/>
                  <a:ea typeface="Canva Sans Bold"/>
                  <a:cs typeface="Canva Sans Bold"/>
                  <a:sym typeface="Canva Sans Bold"/>
                </a:rPr>
                <a:t> </a:t>
              </a:r>
              <a:r>
                <a:rPr lang="en-US" sz="2399" b="1" dirty="0" err="1">
                  <a:solidFill>
                    <a:srgbClr val="000000"/>
                  </a:solidFill>
                  <a:latin typeface="Canva Sans Bold"/>
                  <a:ea typeface="Canva Sans Bold"/>
                  <a:cs typeface="Canva Sans Bold"/>
                  <a:sym typeface="Canva Sans Bold"/>
                </a:rPr>
                <a:t>mathématique</a:t>
              </a:r>
              <a:r>
                <a:rPr lang="en-US" sz="2399" b="1" dirty="0">
                  <a:solidFill>
                    <a:srgbClr val="000000"/>
                  </a:solidFill>
                  <a:latin typeface="Canva Sans Bold"/>
                  <a:ea typeface="Canva Sans Bold"/>
                  <a:cs typeface="Canva Sans Bold"/>
                  <a:sym typeface="Canva Sans Bold"/>
                </a:rPr>
                <a:t> de la </a:t>
              </a:r>
              <a:r>
                <a:rPr lang="en-US" sz="2399" b="1" dirty="0" err="1">
                  <a:solidFill>
                    <a:srgbClr val="000000"/>
                  </a:solidFill>
                  <a:latin typeface="Canva Sans Bold"/>
                  <a:ea typeface="Canva Sans Bold"/>
                  <a:cs typeface="Canva Sans Bold"/>
                  <a:sym typeface="Canva Sans Bold"/>
                </a:rPr>
                <a:t>terre</a:t>
              </a:r>
              <a:r>
                <a:rPr lang="en-US" sz="2399" b="1" dirty="0">
                  <a:solidFill>
                    <a:srgbClr val="000000"/>
                  </a:solidFill>
                  <a:latin typeface="Canva Sans Bold"/>
                  <a:ea typeface="Canva Sans Bold"/>
                  <a:cs typeface="Canva Sans Bold"/>
                  <a:sym typeface="Canva Sans Bold"/>
                </a:rPr>
                <a:t>.</a:t>
              </a:r>
            </a:p>
            <a:p>
              <a:pPr algn="l">
                <a:lnSpc>
                  <a:spcPts val="3359"/>
                </a:lnSpc>
              </a:pPr>
              <a:r>
                <a:rPr lang="en-US" sz="2399" b="1" dirty="0">
                  <a:solidFill>
                    <a:srgbClr val="000000"/>
                  </a:solidFill>
                  <a:latin typeface="Canva Sans Bold"/>
                  <a:ea typeface="Canva Sans Bold"/>
                  <a:cs typeface="Canva Sans Bold"/>
                  <a:sym typeface="Canva Sans Bold"/>
                </a:rPr>
                <a:t> </a:t>
              </a:r>
              <a:r>
                <a:rPr lang="en-US" sz="2399" b="1" dirty="0" err="1">
                  <a:solidFill>
                    <a:srgbClr val="000000"/>
                  </a:solidFill>
                  <a:latin typeface="Canva Sans Bold"/>
                  <a:ea typeface="Canva Sans Bold"/>
                  <a:cs typeface="Canva Sans Bold"/>
                  <a:sym typeface="Canva Sans Bold"/>
                </a:rPr>
                <a:t>Geoïde</a:t>
              </a:r>
              <a:r>
                <a:rPr lang="en-US" sz="2399" b="1" dirty="0">
                  <a:solidFill>
                    <a:srgbClr val="000000"/>
                  </a:solidFill>
                  <a:latin typeface="Canva Sans Bold"/>
                  <a:ea typeface="Canva Sans Bold"/>
                  <a:cs typeface="Canva Sans Bold"/>
                  <a:sym typeface="Canva Sans Bold"/>
                </a:rPr>
                <a:t>  - </a:t>
              </a:r>
              <a:r>
                <a:rPr lang="en-US" sz="2399" b="1" dirty="0" err="1">
                  <a:solidFill>
                    <a:srgbClr val="000000"/>
                  </a:solidFill>
                  <a:latin typeface="Canva Sans Bold"/>
                  <a:ea typeface="Canva Sans Bold"/>
                  <a:cs typeface="Canva Sans Bold"/>
                  <a:sym typeface="Canva Sans Bold"/>
                </a:rPr>
                <a:t>est</a:t>
              </a:r>
              <a:r>
                <a:rPr lang="en-US" sz="2399" b="1" dirty="0">
                  <a:solidFill>
                    <a:srgbClr val="000000"/>
                  </a:solidFill>
                  <a:latin typeface="Canva Sans Bold"/>
                  <a:ea typeface="Canva Sans Bold"/>
                  <a:cs typeface="Canva Sans Bold"/>
                  <a:sym typeface="Canva Sans Bold"/>
                </a:rPr>
                <a:t> </a:t>
              </a:r>
              <a:r>
                <a:rPr lang="en-US" sz="2399" b="1" dirty="0" err="1">
                  <a:solidFill>
                    <a:srgbClr val="000000"/>
                  </a:solidFill>
                  <a:latin typeface="Canva Sans Bold"/>
                  <a:ea typeface="Canva Sans Bold"/>
                  <a:cs typeface="Canva Sans Bold"/>
                  <a:sym typeface="Canva Sans Bold"/>
                </a:rPr>
                <a:t>utilisé</a:t>
              </a:r>
              <a:r>
                <a:rPr lang="en-US" sz="2399" b="1" dirty="0">
                  <a:solidFill>
                    <a:srgbClr val="000000"/>
                  </a:solidFill>
                  <a:latin typeface="Canva Sans Bold"/>
                  <a:ea typeface="Canva Sans Bold"/>
                  <a:cs typeface="Canva Sans Bold"/>
                  <a:sym typeface="Canva Sans Bold"/>
                </a:rPr>
                <a:t> </a:t>
              </a:r>
              <a:r>
                <a:rPr lang="en-US" sz="2399" b="1" dirty="0" err="1">
                  <a:solidFill>
                    <a:srgbClr val="000000"/>
                  </a:solidFill>
                  <a:latin typeface="Canva Sans Bold"/>
                  <a:ea typeface="Canva Sans Bold"/>
                  <a:cs typeface="Canva Sans Bold"/>
                  <a:sym typeface="Canva Sans Bold"/>
                </a:rPr>
                <a:t>comme</a:t>
              </a:r>
              <a:r>
                <a:rPr lang="en-US" sz="2399" b="1" dirty="0">
                  <a:solidFill>
                    <a:srgbClr val="000000"/>
                  </a:solidFill>
                  <a:latin typeface="Canva Sans Bold"/>
                  <a:ea typeface="Canva Sans Bold"/>
                  <a:cs typeface="Canva Sans Bold"/>
                  <a:sym typeface="Canva Sans Bold"/>
                </a:rPr>
                <a:t> surface de </a:t>
              </a:r>
              <a:r>
                <a:rPr lang="en-US" sz="2399" b="1" dirty="0" err="1">
                  <a:solidFill>
                    <a:srgbClr val="000000"/>
                  </a:solidFill>
                  <a:latin typeface="Canva Sans Bold"/>
                  <a:ea typeface="Canva Sans Bold"/>
                  <a:cs typeface="Canva Sans Bold"/>
                  <a:sym typeface="Canva Sans Bold"/>
                </a:rPr>
                <a:t>référence</a:t>
              </a:r>
              <a:r>
                <a:rPr lang="en-US" sz="2399" b="1" dirty="0">
                  <a:solidFill>
                    <a:srgbClr val="000000"/>
                  </a:solidFill>
                  <a:latin typeface="Canva Sans Bold"/>
                  <a:ea typeface="Canva Sans Bold"/>
                  <a:cs typeface="Canva Sans Bold"/>
                  <a:sym typeface="Canva Sans Bold"/>
                </a:rPr>
                <a:t> pour le </a:t>
              </a:r>
              <a:r>
                <a:rPr lang="en-US" sz="2399" b="1" dirty="0" err="1">
                  <a:solidFill>
                    <a:srgbClr val="000000"/>
                  </a:solidFill>
                  <a:latin typeface="Canva Sans Bold"/>
                  <a:ea typeface="Canva Sans Bold"/>
                  <a:cs typeface="Canva Sans Bold"/>
                  <a:sym typeface="Canva Sans Bold"/>
                </a:rPr>
                <a:t>modèle</a:t>
              </a:r>
              <a:r>
                <a:rPr lang="en-US" sz="2399" b="1" dirty="0">
                  <a:solidFill>
                    <a:srgbClr val="000000"/>
                  </a:solidFill>
                  <a:latin typeface="Canva Sans Bold"/>
                  <a:ea typeface="Canva Sans Bold"/>
                  <a:cs typeface="Canva Sans Bold"/>
                  <a:sym typeface="Canva Sans Bold"/>
                </a:rPr>
                <a:t> physique de la </a:t>
              </a:r>
              <a:r>
                <a:rPr lang="en-US" sz="2399" b="1" dirty="0" err="1">
                  <a:solidFill>
                    <a:srgbClr val="000000"/>
                  </a:solidFill>
                  <a:latin typeface="Canva Sans Bold"/>
                  <a:ea typeface="Canva Sans Bold"/>
                  <a:cs typeface="Canva Sans Bold"/>
                  <a:sym typeface="Canva Sans Bold"/>
                </a:rPr>
                <a:t>terre</a:t>
              </a:r>
              <a:r>
                <a:rPr lang="en-US" sz="2399" b="1" dirty="0">
                  <a:solidFill>
                    <a:srgbClr val="000000"/>
                  </a:solidFill>
                  <a:latin typeface="Canva Sans Bold"/>
                  <a:ea typeface="Canva Sans Bold"/>
                  <a:cs typeface="Canva Sans Bold"/>
                  <a:sym typeface="Canva Sans Bold"/>
                </a:rPr>
                <a:t> .</a:t>
              </a:r>
            </a:p>
          </p:txBody>
        </p:sp>
      </p:grpSp>
      <p:sp>
        <p:nvSpPr>
          <p:cNvPr id="5" name="Freeform 5"/>
          <p:cNvSpPr/>
          <p:nvPr/>
        </p:nvSpPr>
        <p:spPr>
          <a:xfrm>
            <a:off x="3910461" y="3863217"/>
            <a:ext cx="9485232" cy="3973700"/>
          </a:xfrm>
          <a:custGeom>
            <a:avLst/>
            <a:gdLst/>
            <a:ahLst/>
            <a:cxnLst/>
            <a:rect l="l" t="t" r="r" b="b"/>
            <a:pathLst>
              <a:path w="9485232" h="3973700">
                <a:moveTo>
                  <a:pt x="0" y="0"/>
                </a:moveTo>
                <a:lnTo>
                  <a:pt x="9485232" y="0"/>
                </a:lnTo>
                <a:lnTo>
                  <a:pt x="9485232" y="3973700"/>
                </a:lnTo>
                <a:lnTo>
                  <a:pt x="0" y="3973700"/>
                </a:lnTo>
                <a:lnTo>
                  <a:pt x="0" y="0"/>
                </a:lnTo>
                <a:close/>
              </a:path>
            </a:pathLst>
          </a:custGeom>
          <a:blipFill>
            <a:blip r:embed="rId2"/>
            <a:stretch>
              <a:fillRect b="-8239"/>
            </a:stretch>
          </a:blipFill>
          <a:ln w="38100" cap="sq">
            <a:solidFill>
              <a:srgbClr val="000000"/>
            </a:solid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149">
                <a:alpha val="100000"/>
              </a:srgbClr>
            </a:gs>
            <a:gs pos="100000">
              <a:srgbClr val="09290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8240375" y="8026636"/>
            <a:ext cx="47625" cy="1231664"/>
            <a:chOff x="0" y="0"/>
            <a:chExt cx="37630" cy="973166"/>
          </a:xfrm>
        </p:grpSpPr>
        <p:sp>
          <p:nvSpPr>
            <p:cNvPr id="3" name="Freeform 3"/>
            <p:cNvSpPr/>
            <p:nvPr/>
          </p:nvSpPr>
          <p:spPr>
            <a:xfrm>
              <a:off x="0" y="0"/>
              <a:ext cx="37630" cy="973166"/>
            </a:xfrm>
            <a:custGeom>
              <a:avLst/>
              <a:gdLst/>
              <a:ahLst/>
              <a:cxnLst/>
              <a:rect l="l" t="t" r="r" b="b"/>
              <a:pathLst>
                <a:path w="37630" h="973166">
                  <a:moveTo>
                    <a:pt x="0" y="0"/>
                  </a:moveTo>
                  <a:lnTo>
                    <a:pt x="37630" y="0"/>
                  </a:lnTo>
                  <a:lnTo>
                    <a:pt x="37630" y="973166"/>
                  </a:lnTo>
                  <a:lnTo>
                    <a:pt x="0" y="973166"/>
                  </a:lnTo>
                  <a:close/>
                </a:path>
              </a:pathLst>
            </a:custGeom>
            <a:solidFill>
              <a:srgbClr val="A5C32A"/>
            </a:solidFill>
          </p:spPr>
        </p:sp>
        <p:sp>
          <p:nvSpPr>
            <p:cNvPr id="4" name="TextBox 4"/>
            <p:cNvSpPr txBox="1"/>
            <p:nvPr/>
          </p:nvSpPr>
          <p:spPr>
            <a:xfrm>
              <a:off x="0" y="-38100"/>
              <a:ext cx="37630" cy="101126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616783" y="2512536"/>
            <a:ext cx="6735285" cy="6745764"/>
            <a:chOff x="0" y="0"/>
            <a:chExt cx="8980381" cy="8994351"/>
          </a:xfrm>
        </p:grpSpPr>
        <p:grpSp>
          <p:nvGrpSpPr>
            <p:cNvPr id="6" name="Group 6"/>
            <p:cNvGrpSpPr/>
            <p:nvPr/>
          </p:nvGrpSpPr>
          <p:grpSpPr>
            <a:xfrm>
              <a:off x="0" y="0"/>
              <a:ext cx="8980381" cy="8994351"/>
              <a:chOff x="0" y="0"/>
              <a:chExt cx="38398100" cy="38457836"/>
            </a:xfrm>
          </p:grpSpPr>
          <p:sp>
            <p:nvSpPr>
              <p:cNvPr id="7" name="Freeform 7"/>
              <p:cNvSpPr/>
              <p:nvPr/>
            </p:nvSpPr>
            <p:spPr>
              <a:xfrm>
                <a:off x="72390" y="72390"/>
                <a:ext cx="38253320" cy="38313056"/>
              </a:xfrm>
              <a:custGeom>
                <a:avLst/>
                <a:gdLst/>
                <a:ahLst/>
                <a:cxnLst/>
                <a:rect l="l" t="t" r="r" b="b"/>
                <a:pathLst>
                  <a:path w="38253320" h="38313056">
                    <a:moveTo>
                      <a:pt x="0" y="0"/>
                    </a:moveTo>
                    <a:lnTo>
                      <a:pt x="38253320" y="0"/>
                    </a:lnTo>
                    <a:lnTo>
                      <a:pt x="38253320" y="38313056"/>
                    </a:lnTo>
                    <a:lnTo>
                      <a:pt x="0" y="38313056"/>
                    </a:lnTo>
                    <a:lnTo>
                      <a:pt x="0" y="0"/>
                    </a:lnTo>
                    <a:close/>
                  </a:path>
                </a:pathLst>
              </a:custGeom>
              <a:solidFill>
                <a:srgbClr val="E5F3D7"/>
              </a:solidFill>
            </p:spPr>
          </p:sp>
          <p:sp>
            <p:nvSpPr>
              <p:cNvPr id="8" name="Freeform 8"/>
              <p:cNvSpPr/>
              <p:nvPr/>
            </p:nvSpPr>
            <p:spPr>
              <a:xfrm>
                <a:off x="0" y="0"/>
                <a:ext cx="38398100" cy="38457836"/>
              </a:xfrm>
              <a:custGeom>
                <a:avLst/>
                <a:gdLst/>
                <a:ahLst/>
                <a:cxnLst/>
                <a:rect l="l" t="t" r="r" b="b"/>
                <a:pathLst>
                  <a:path w="38398100" h="38457836">
                    <a:moveTo>
                      <a:pt x="38253321" y="38313057"/>
                    </a:moveTo>
                    <a:lnTo>
                      <a:pt x="38398100" y="38313057"/>
                    </a:lnTo>
                    <a:lnTo>
                      <a:pt x="38398100" y="38457836"/>
                    </a:lnTo>
                    <a:lnTo>
                      <a:pt x="38253321" y="38457836"/>
                    </a:lnTo>
                    <a:lnTo>
                      <a:pt x="38253321" y="38313057"/>
                    </a:lnTo>
                    <a:close/>
                    <a:moveTo>
                      <a:pt x="0" y="144780"/>
                    </a:moveTo>
                    <a:lnTo>
                      <a:pt x="144780" y="144780"/>
                    </a:lnTo>
                    <a:lnTo>
                      <a:pt x="144780" y="38313057"/>
                    </a:lnTo>
                    <a:lnTo>
                      <a:pt x="0" y="38313057"/>
                    </a:lnTo>
                    <a:lnTo>
                      <a:pt x="0" y="144780"/>
                    </a:lnTo>
                    <a:close/>
                    <a:moveTo>
                      <a:pt x="0" y="38313057"/>
                    </a:moveTo>
                    <a:lnTo>
                      <a:pt x="144780" y="38313057"/>
                    </a:lnTo>
                    <a:lnTo>
                      <a:pt x="144780" y="38457836"/>
                    </a:lnTo>
                    <a:lnTo>
                      <a:pt x="0" y="38457836"/>
                    </a:lnTo>
                    <a:lnTo>
                      <a:pt x="0" y="38313057"/>
                    </a:lnTo>
                    <a:close/>
                    <a:moveTo>
                      <a:pt x="38253321" y="144780"/>
                    </a:moveTo>
                    <a:lnTo>
                      <a:pt x="38398100" y="144780"/>
                    </a:lnTo>
                    <a:lnTo>
                      <a:pt x="38398100" y="38313057"/>
                    </a:lnTo>
                    <a:lnTo>
                      <a:pt x="38253321" y="38313057"/>
                    </a:lnTo>
                    <a:lnTo>
                      <a:pt x="38253321" y="144780"/>
                    </a:lnTo>
                    <a:close/>
                    <a:moveTo>
                      <a:pt x="144780" y="38313057"/>
                    </a:moveTo>
                    <a:lnTo>
                      <a:pt x="38253321" y="38313057"/>
                    </a:lnTo>
                    <a:lnTo>
                      <a:pt x="38253321" y="38457836"/>
                    </a:lnTo>
                    <a:lnTo>
                      <a:pt x="144780" y="38457836"/>
                    </a:lnTo>
                    <a:lnTo>
                      <a:pt x="144780" y="38313057"/>
                    </a:lnTo>
                    <a:close/>
                    <a:moveTo>
                      <a:pt x="38253321" y="0"/>
                    </a:moveTo>
                    <a:lnTo>
                      <a:pt x="38398100" y="0"/>
                    </a:lnTo>
                    <a:lnTo>
                      <a:pt x="38398100" y="144780"/>
                    </a:lnTo>
                    <a:lnTo>
                      <a:pt x="38253321" y="144780"/>
                    </a:lnTo>
                    <a:lnTo>
                      <a:pt x="38253321" y="0"/>
                    </a:lnTo>
                    <a:close/>
                    <a:moveTo>
                      <a:pt x="0" y="0"/>
                    </a:moveTo>
                    <a:lnTo>
                      <a:pt x="144780" y="0"/>
                    </a:lnTo>
                    <a:lnTo>
                      <a:pt x="144780" y="144780"/>
                    </a:lnTo>
                    <a:lnTo>
                      <a:pt x="0" y="144780"/>
                    </a:lnTo>
                    <a:lnTo>
                      <a:pt x="0" y="0"/>
                    </a:lnTo>
                    <a:close/>
                    <a:moveTo>
                      <a:pt x="144780" y="0"/>
                    </a:moveTo>
                    <a:lnTo>
                      <a:pt x="38253321" y="0"/>
                    </a:lnTo>
                    <a:lnTo>
                      <a:pt x="38253321" y="144780"/>
                    </a:lnTo>
                    <a:lnTo>
                      <a:pt x="144780" y="144780"/>
                    </a:lnTo>
                    <a:lnTo>
                      <a:pt x="144780" y="0"/>
                    </a:lnTo>
                    <a:close/>
                  </a:path>
                </a:pathLst>
              </a:custGeom>
              <a:solidFill>
                <a:srgbClr val="000000"/>
              </a:solidFill>
            </p:spPr>
          </p:sp>
        </p:grpSp>
        <p:sp>
          <p:nvSpPr>
            <p:cNvPr id="9" name="TextBox 9"/>
            <p:cNvSpPr txBox="1"/>
            <p:nvPr/>
          </p:nvSpPr>
          <p:spPr>
            <a:xfrm>
              <a:off x="258020" y="441389"/>
              <a:ext cx="8480511" cy="8082998"/>
            </a:xfrm>
            <a:prstGeom prst="rect">
              <a:avLst/>
            </a:prstGeom>
          </p:spPr>
          <p:txBody>
            <a:bodyPr lIns="0" tIns="0" rIns="0" bIns="0" rtlCol="0" anchor="t">
              <a:spAutoFit/>
            </a:bodyPr>
            <a:lstStyle/>
            <a:p>
              <a:pPr algn="just">
                <a:lnSpc>
                  <a:spcPts val="3414"/>
                </a:lnSpc>
              </a:pPr>
              <a:r>
                <a:rPr lang="en-US" sz="2626">
                  <a:solidFill>
                    <a:srgbClr val="000000"/>
                  </a:solidFill>
                  <a:latin typeface="JetBrains Mono"/>
                  <a:ea typeface="JetBrains Mono"/>
                  <a:cs typeface="JetBrains Mono"/>
                  <a:sym typeface="JetBrains Mono"/>
                </a:rPr>
                <a:t>Un système informatique de matériels, de logiciels, et de processus conçus pour permettre la collecte, la gestion, la manipulation, l'analyse, la modélisation et l'affichage </a:t>
              </a:r>
              <a:r>
                <a:rPr lang="en-US" sz="2626" b="1">
                  <a:solidFill>
                    <a:srgbClr val="000000"/>
                  </a:solidFill>
                  <a:latin typeface="JetBrains Mono Bold"/>
                  <a:ea typeface="JetBrains Mono Bold"/>
                  <a:cs typeface="JetBrains Mono Bold"/>
                  <a:sym typeface="JetBrains Mono Bold"/>
                </a:rPr>
                <a:t>de données à référence spatiale</a:t>
              </a:r>
              <a:r>
                <a:rPr lang="en-US" sz="2626">
                  <a:solidFill>
                    <a:srgbClr val="000000"/>
                  </a:solidFill>
                  <a:latin typeface="JetBrains Mono"/>
                  <a:ea typeface="JetBrains Mono"/>
                  <a:cs typeface="JetBrains Mono"/>
                  <a:sym typeface="JetBrains Mono"/>
                </a:rPr>
                <a:t> afin de résoudre des problèmes complexes d'aménagement et de gestion[1].</a:t>
              </a:r>
            </a:p>
            <a:p>
              <a:pPr algn="just">
                <a:lnSpc>
                  <a:spcPts val="3414"/>
                </a:lnSpc>
              </a:pPr>
              <a:r>
                <a:rPr lang="en-US" sz="2626">
                  <a:solidFill>
                    <a:srgbClr val="000000"/>
                  </a:solidFill>
                  <a:latin typeface="JetBrains Mono"/>
                  <a:ea typeface="JetBrains Mono"/>
                  <a:cs typeface="JetBrains Mono"/>
                  <a:sym typeface="JetBrains Mono"/>
                </a:rPr>
                <a:t>Un Système d’Information Géographique est constitué de 5 composants majeurs: </a:t>
              </a:r>
            </a:p>
            <a:p>
              <a:pPr algn="just">
                <a:lnSpc>
                  <a:spcPts val="3983"/>
                </a:lnSpc>
              </a:pPr>
              <a:endParaRPr lang="en-US" sz="2626">
                <a:solidFill>
                  <a:srgbClr val="000000"/>
                </a:solidFill>
                <a:latin typeface="JetBrains Mono"/>
                <a:ea typeface="JetBrains Mono"/>
                <a:cs typeface="JetBrains Mono"/>
                <a:sym typeface="JetBrains Mono"/>
              </a:endParaRPr>
            </a:p>
          </p:txBody>
        </p:sp>
      </p:grpSp>
      <p:sp>
        <p:nvSpPr>
          <p:cNvPr id="10" name="Freeform 10"/>
          <p:cNvSpPr/>
          <p:nvPr/>
        </p:nvSpPr>
        <p:spPr>
          <a:xfrm>
            <a:off x="9861353" y="3303222"/>
            <a:ext cx="5417670" cy="4723415"/>
          </a:xfrm>
          <a:custGeom>
            <a:avLst/>
            <a:gdLst/>
            <a:ahLst/>
            <a:cxnLst/>
            <a:rect l="l" t="t" r="r" b="b"/>
            <a:pathLst>
              <a:path w="5417670" h="4723415">
                <a:moveTo>
                  <a:pt x="0" y="0"/>
                </a:moveTo>
                <a:lnTo>
                  <a:pt x="5417670" y="0"/>
                </a:lnTo>
                <a:lnTo>
                  <a:pt x="5417670" y="4723414"/>
                </a:lnTo>
                <a:lnTo>
                  <a:pt x="0" y="4723414"/>
                </a:lnTo>
                <a:lnTo>
                  <a:pt x="0" y="0"/>
                </a:lnTo>
                <a:close/>
              </a:path>
            </a:pathLst>
          </a:custGeom>
          <a:blipFill>
            <a:blip r:embed="rId2"/>
            <a:stretch>
              <a:fillRect/>
            </a:stretch>
          </a:blipFill>
        </p:spPr>
      </p:sp>
      <p:sp>
        <p:nvSpPr>
          <p:cNvPr id="11" name="TextBox 11"/>
          <p:cNvSpPr txBox="1"/>
          <p:nvPr/>
        </p:nvSpPr>
        <p:spPr>
          <a:xfrm>
            <a:off x="231881" y="1028700"/>
            <a:ext cx="18240375" cy="657225"/>
          </a:xfrm>
          <a:prstGeom prst="rect">
            <a:avLst/>
          </a:prstGeom>
        </p:spPr>
        <p:txBody>
          <a:bodyPr lIns="0" tIns="0" rIns="0" bIns="0" rtlCol="0" anchor="t">
            <a:spAutoFit/>
          </a:bodyPr>
          <a:lstStyle/>
          <a:p>
            <a:pPr algn="ctr">
              <a:lnSpc>
                <a:spcPts val="5221"/>
              </a:lnSpc>
              <a:spcBef>
                <a:spcPct val="0"/>
              </a:spcBef>
            </a:pPr>
            <a:r>
              <a:rPr lang="en-US" sz="4351" b="1">
                <a:solidFill>
                  <a:srgbClr val="FFFFFF"/>
                </a:solidFill>
                <a:latin typeface="League Spartan"/>
                <a:ea typeface="League Spartan"/>
                <a:cs typeface="League Spartan"/>
                <a:sym typeface="League Spartan"/>
              </a:rPr>
              <a:t>LES SYSTÈMES D'INFORMATION GÉOGRAPHIQUE (SIG) </a:t>
            </a:r>
          </a:p>
        </p:txBody>
      </p:sp>
      <p:sp>
        <p:nvSpPr>
          <p:cNvPr id="12" name="TextBox 12"/>
          <p:cNvSpPr txBox="1"/>
          <p:nvPr/>
        </p:nvSpPr>
        <p:spPr>
          <a:xfrm>
            <a:off x="1392235" y="9800003"/>
            <a:ext cx="12521803" cy="190500"/>
          </a:xfrm>
          <a:prstGeom prst="rect">
            <a:avLst/>
          </a:prstGeom>
        </p:spPr>
        <p:txBody>
          <a:bodyPr lIns="0" tIns="0" rIns="0" bIns="0" rtlCol="0" anchor="t">
            <a:spAutoFit/>
          </a:bodyPr>
          <a:lstStyle/>
          <a:p>
            <a:pPr algn="ctr">
              <a:lnSpc>
                <a:spcPts val="1502"/>
              </a:lnSpc>
              <a:spcBef>
                <a:spcPct val="0"/>
              </a:spcBef>
            </a:pPr>
            <a:r>
              <a:rPr lang="en-US" sz="1251">
                <a:solidFill>
                  <a:srgbClr val="FFFFFF"/>
                </a:solidFill>
                <a:latin typeface="League Spartan"/>
                <a:ea typeface="League Spartan"/>
                <a:cs typeface="League Spartan"/>
                <a:sym typeface="League Spartan"/>
              </a:rPr>
              <a:t>[</a:t>
            </a:r>
            <a:r>
              <a:rPr lang="en-US" sz="1251" b="1">
                <a:solidFill>
                  <a:srgbClr val="FFFFFF"/>
                </a:solidFill>
                <a:latin typeface="League Spartan"/>
                <a:ea typeface="League Spartan"/>
                <a:cs typeface="League Spartan"/>
                <a:sym typeface="League Spartan"/>
              </a:rPr>
              <a:t>1 ] .LA DÉFINITION AMÉRICAINE ÉMANE DU COMITÉ FÉDÉRAL DE COORDINATION INTER-AGENCES POUR LA CARTOGRAPHIE NUMÉRIQUE (FICCDC, 1988)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149">
                <a:alpha val="100000"/>
              </a:srgbClr>
            </a:gs>
            <a:gs pos="100000">
              <a:srgbClr val="09290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8240375" y="8026636"/>
            <a:ext cx="47625" cy="1231664"/>
            <a:chOff x="0" y="0"/>
            <a:chExt cx="37630" cy="973166"/>
          </a:xfrm>
        </p:grpSpPr>
        <p:sp>
          <p:nvSpPr>
            <p:cNvPr id="3" name="Freeform 3"/>
            <p:cNvSpPr/>
            <p:nvPr/>
          </p:nvSpPr>
          <p:spPr>
            <a:xfrm>
              <a:off x="0" y="0"/>
              <a:ext cx="37630" cy="973166"/>
            </a:xfrm>
            <a:custGeom>
              <a:avLst/>
              <a:gdLst/>
              <a:ahLst/>
              <a:cxnLst/>
              <a:rect l="l" t="t" r="r" b="b"/>
              <a:pathLst>
                <a:path w="37630" h="973166">
                  <a:moveTo>
                    <a:pt x="0" y="0"/>
                  </a:moveTo>
                  <a:lnTo>
                    <a:pt x="37630" y="0"/>
                  </a:lnTo>
                  <a:lnTo>
                    <a:pt x="37630" y="973166"/>
                  </a:lnTo>
                  <a:lnTo>
                    <a:pt x="0" y="973166"/>
                  </a:lnTo>
                  <a:close/>
                </a:path>
              </a:pathLst>
            </a:custGeom>
            <a:solidFill>
              <a:srgbClr val="A5C32A"/>
            </a:solidFill>
          </p:spPr>
        </p:sp>
        <p:sp>
          <p:nvSpPr>
            <p:cNvPr id="4" name="TextBox 4"/>
            <p:cNvSpPr txBox="1"/>
            <p:nvPr/>
          </p:nvSpPr>
          <p:spPr>
            <a:xfrm>
              <a:off x="0" y="-38100"/>
              <a:ext cx="37630" cy="101126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35596" y="1494216"/>
            <a:ext cx="15462318" cy="2730584"/>
            <a:chOff x="0" y="0"/>
            <a:chExt cx="101854585" cy="17987117"/>
          </a:xfrm>
        </p:grpSpPr>
        <p:sp>
          <p:nvSpPr>
            <p:cNvPr id="6" name="Freeform 6"/>
            <p:cNvSpPr/>
            <p:nvPr/>
          </p:nvSpPr>
          <p:spPr>
            <a:xfrm>
              <a:off x="72390" y="72390"/>
              <a:ext cx="101709807" cy="17842338"/>
            </a:xfrm>
            <a:custGeom>
              <a:avLst/>
              <a:gdLst/>
              <a:ahLst/>
              <a:cxnLst/>
              <a:rect l="l" t="t" r="r" b="b"/>
              <a:pathLst>
                <a:path w="101709807" h="17842338">
                  <a:moveTo>
                    <a:pt x="0" y="0"/>
                  </a:moveTo>
                  <a:lnTo>
                    <a:pt x="101709807" y="0"/>
                  </a:lnTo>
                  <a:lnTo>
                    <a:pt x="101709807" y="17842338"/>
                  </a:lnTo>
                  <a:lnTo>
                    <a:pt x="0" y="17842338"/>
                  </a:lnTo>
                  <a:lnTo>
                    <a:pt x="0" y="0"/>
                  </a:lnTo>
                  <a:close/>
                </a:path>
              </a:pathLst>
            </a:custGeom>
            <a:solidFill>
              <a:srgbClr val="E5F3D7">
                <a:alpha val="76863"/>
              </a:srgbClr>
            </a:solidFill>
          </p:spPr>
        </p:sp>
        <p:sp>
          <p:nvSpPr>
            <p:cNvPr id="7" name="Freeform 7"/>
            <p:cNvSpPr/>
            <p:nvPr/>
          </p:nvSpPr>
          <p:spPr>
            <a:xfrm>
              <a:off x="0" y="0"/>
              <a:ext cx="101854583" cy="17987118"/>
            </a:xfrm>
            <a:custGeom>
              <a:avLst/>
              <a:gdLst/>
              <a:ahLst/>
              <a:cxnLst/>
              <a:rect l="l" t="t" r="r" b="b"/>
              <a:pathLst>
                <a:path w="101854583" h="17987118">
                  <a:moveTo>
                    <a:pt x="101709804" y="17842337"/>
                  </a:moveTo>
                  <a:lnTo>
                    <a:pt x="101854583" y="17842337"/>
                  </a:lnTo>
                  <a:lnTo>
                    <a:pt x="101854583" y="17987118"/>
                  </a:lnTo>
                  <a:lnTo>
                    <a:pt x="101709804" y="17987118"/>
                  </a:lnTo>
                  <a:lnTo>
                    <a:pt x="101709804" y="17842337"/>
                  </a:lnTo>
                  <a:close/>
                  <a:moveTo>
                    <a:pt x="0" y="144780"/>
                  </a:moveTo>
                  <a:lnTo>
                    <a:pt x="144780" y="144780"/>
                  </a:lnTo>
                  <a:lnTo>
                    <a:pt x="144780" y="17842337"/>
                  </a:lnTo>
                  <a:lnTo>
                    <a:pt x="0" y="17842337"/>
                  </a:lnTo>
                  <a:lnTo>
                    <a:pt x="0" y="144780"/>
                  </a:lnTo>
                  <a:close/>
                  <a:moveTo>
                    <a:pt x="0" y="17842337"/>
                  </a:moveTo>
                  <a:lnTo>
                    <a:pt x="144780" y="17842337"/>
                  </a:lnTo>
                  <a:lnTo>
                    <a:pt x="144780" y="17987118"/>
                  </a:lnTo>
                  <a:lnTo>
                    <a:pt x="0" y="17987118"/>
                  </a:lnTo>
                  <a:lnTo>
                    <a:pt x="0" y="17842337"/>
                  </a:lnTo>
                  <a:close/>
                  <a:moveTo>
                    <a:pt x="101709804" y="144780"/>
                  </a:moveTo>
                  <a:lnTo>
                    <a:pt x="101854583" y="144780"/>
                  </a:lnTo>
                  <a:lnTo>
                    <a:pt x="101854583" y="17842337"/>
                  </a:lnTo>
                  <a:lnTo>
                    <a:pt x="101709804" y="17842337"/>
                  </a:lnTo>
                  <a:lnTo>
                    <a:pt x="101709804" y="144780"/>
                  </a:lnTo>
                  <a:close/>
                  <a:moveTo>
                    <a:pt x="144780" y="17842337"/>
                  </a:moveTo>
                  <a:lnTo>
                    <a:pt x="101709804" y="17842337"/>
                  </a:lnTo>
                  <a:lnTo>
                    <a:pt x="101709804" y="17987118"/>
                  </a:lnTo>
                  <a:lnTo>
                    <a:pt x="144780" y="17987118"/>
                  </a:lnTo>
                  <a:lnTo>
                    <a:pt x="144780" y="17842337"/>
                  </a:lnTo>
                  <a:close/>
                  <a:moveTo>
                    <a:pt x="101709804" y="0"/>
                  </a:moveTo>
                  <a:lnTo>
                    <a:pt x="101854583" y="0"/>
                  </a:lnTo>
                  <a:lnTo>
                    <a:pt x="101854583" y="144780"/>
                  </a:lnTo>
                  <a:lnTo>
                    <a:pt x="101709804" y="144780"/>
                  </a:lnTo>
                  <a:lnTo>
                    <a:pt x="101709804" y="0"/>
                  </a:lnTo>
                  <a:close/>
                  <a:moveTo>
                    <a:pt x="0" y="0"/>
                  </a:moveTo>
                  <a:lnTo>
                    <a:pt x="144780" y="0"/>
                  </a:lnTo>
                  <a:lnTo>
                    <a:pt x="144780" y="144780"/>
                  </a:lnTo>
                  <a:lnTo>
                    <a:pt x="0" y="144780"/>
                  </a:lnTo>
                  <a:lnTo>
                    <a:pt x="0" y="0"/>
                  </a:lnTo>
                  <a:close/>
                  <a:moveTo>
                    <a:pt x="144780" y="0"/>
                  </a:moveTo>
                  <a:lnTo>
                    <a:pt x="101709804" y="0"/>
                  </a:lnTo>
                  <a:lnTo>
                    <a:pt x="101709804" y="144780"/>
                  </a:lnTo>
                  <a:lnTo>
                    <a:pt x="144780" y="144780"/>
                  </a:lnTo>
                  <a:lnTo>
                    <a:pt x="144780" y="0"/>
                  </a:lnTo>
                  <a:close/>
                </a:path>
              </a:pathLst>
            </a:custGeom>
            <a:solidFill>
              <a:srgbClr val="000000">
                <a:alpha val="76863"/>
              </a:srgbClr>
            </a:solidFill>
          </p:spPr>
        </p:sp>
      </p:grpSp>
      <p:grpSp>
        <p:nvGrpSpPr>
          <p:cNvPr id="8" name="Group 8"/>
          <p:cNvGrpSpPr/>
          <p:nvPr/>
        </p:nvGrpSpPr>
        <p:grpSpPr>
          <a:xfrm>
            <a:off x="2512168" y="6138450"/>
            <a:ext cx="6321348" cy="2075085"/>
            <a:chOff x="0" y="0"/>
            <a:chExt cx="1664882" cy="546524"/>
          </a:xfrm>
        </p:grpSpPr>
        <p:sp>
          <p:nvSpPr>
            <p:cNvPr id="9" name="Freeform 9"/>
            <p:cNvSpPr/>
            <p:nvPr/>
          </p:nvSpPr>
          <p:spPr>
            <a:xfrm>
              <a:off x="0" y="0"/>
              <a:ext cx="1664882" cy="546524"/>
            </a:xfrm>
            <a:custGeom>
              <a:avLst/>
              <a:gdLst/>
              <a:ahLst/>
              <a:cxnLst/>
              <a:rect l="l" t="t" r="r" b="b"/>
              <a:pathLst>
                <a:path w="1664882" h="546524">
                  <a:moveTo>
                    <a:pt x="62461" y="0"/>
                  </a:moveTo>
                  <a:lnTo>
                    <a:pt x="1602421" y="0"/>
                  </a:lnTo>
                  <a:cubicBezTo>
                    <a:pt x="1636917" y="0"/>
                    <a:pt x="1664882" y="27965"/>
                    <a:pt x="1664882" y="62461"/>
                  </a:cubicBezTo>
                  <a:lnTo>
                    <a:pt x="1664882" y="484063"/>
                  </a:lnTo>
                  <a:cubicBezTo>
                    <a:pt x="1664882" y="500629"/>
                    <a:pt x="1658301" y="516516"/>
                    <a:pt x="1646587" y="528230"/>
                  </a:cubicBezTo>
                  <a:cubicBezTo>
                    <a:pt x="1634874" y="539944"/>
                    <a:pt x="1618987" y="546524"/>
                    <a:pt x="1602421" y="546524"/>
                  </a:cubicBezTo>
                  <a:lnTo>
                    <a:pt x="62461" y="546524"/>
                  </a:lnTo>
                  <a:cubicBezTo>
                    <a:pt x="45895" y="546524"/>
                    <a:pt x="30008" y="539944"/>
                    <a:pt x="18294" y="528230"/>
                  </a:cubicBezTo>
                  <a:cubicBezTo>
                    <a:pt x="6581" y="516516"/>
                    <a:pt x="0" y="500629"/>
                    <a:pt x="0" y="484063"/>
                  </a:cubicBezTo>
                  <a:lnTo>
                    <a:pt x="0" y="62461"/>
                  </a:lnTo>
                  <a:cubicBezTo>
                    <a:pt x="0" y="45895"/>
                    <a:pt x="6581" y="30008"/>
                    <a:pt x="18294" y="18294"/>
                  </a:cubicBezTo>
                  <a:cubicBezTo>
                    <a:pt x="30008" y="6581"/>
                    <a:pt x="45895" y="0"/>
                    <a:pt x="62461" y="0"/>
                  </a:cubicBezTo>
                  <a:close/>
                </a:path>
              </a:pathLst>
            </a:custGeom>
            <a:solidFill>
              <a:srgbClr val="2F9726"/>
            </a:solidFill>
            <a:ln w="38100" cap="rnd">
              <a:solidFill>
                <a:srgbClr val="000000"/>
              </a:solidFill>
              <a:prstDash val="solid"/>
              <a:round/>
            </a:ln>
          </p:spPr>
        </p:sp>
        <p:sp>
          <p:nvSpPr>
            <p:cNvPr id="10" name="TextBox 10"/>
            <p:cNvSpPr txBox="1"/>
            <p:nvPr/>
          </p:nvSpPr>
          <p:spPr>
            <a:xfrm>
              <a:off x="0" y="-57150"/>
              <a:ext cx="1664882" cy="603674"/>
            </a:xfrm>
            <a:prstGeom prst="rect">
              <a:avLst/>
            </a:prstGeom>
          </p:spPr>
          <p:txBody>
            <a:bodyPr lIns="50800" tIns="50800" rIns="50800" bIns="50800" rtlCol="0" anchor="ctr"/>
            <a:lstStyle/>
            <a:p>
              <a:pPr algn="ctr">
                <a:lnSpc>
                  <a:spcPts val="4059"/>
                </a:lnSpc>
              </a:pPr>
              <a:r>
                <a:rPr lang="en-US" sz="2899" b="1">
                  <a:solidFill>
                    <a:srgbClr val="000000"/>
                  </a:solidFill>
                  <a:latin typeface="Canva Sans Bold"/>
                  <a:ea typeface="Canva Sans Bold"/>
                  <a:cs typeface="Canva Sans Bold"/>
                  <a:sym typeface="Canva Sans Bold"/>
                </a:rPr>
                <a:t>Système de coordonnés géographiques</a:t>
              </a:r>
            </a:p>
          </p:txBody>
        </p:sp>
      </p:grpSp>
      <p:sp>
        <p:nvSpPr>
          <p:cNvPr id="11" name="TextBox 11"/>
          <p:cNvSpPr txBox="1"/>
          <p:nvPr/>
        </p:nvSpPr>
        <p:spPr>
          <a:xfrm>
            <a:off x="312572" y="552509"/>
            <a:ext cx="18240375" cy="1314450"/>
          </a:xfrm>
          <a:prstGeom prst="rect">
            <a:avLst/>
          </a:prstGeom>
        </p:spPr>
        <p:txBody>
          <a:bodyPr lIns="0" tIns="0" rIns="0" bIns="0" rtlCol="0" anchor="t">
            <a:spAutoFit/>
          </a:bodyPr>
          <a:lstStyle/>
          <a:p>
            <a:pPr algn="ctr">
              <a:lnSpc>
                <a:spcPts val="5221"/>
              </a:lnSpc>
            </a:pPr>
            <a:r>
              <a:rPr lang="en-US" sz="4351">
                <a:solidFill>
                  <a:srgbClr val="FFFFFF"/>
                </a:solidFill>
                <a:latin typeface="League Spartan"/>
                <a:ea typeface="League Spartan"/>
                <a:cs typeface="League Spartan"/>
                <a:sym typeface="League Spartan"/>
              </a:rPr>
              <a:t>LES SYSTÈMES DE COORDONNÉES </a:t>
            </a:r>
          </a:p>
          <a:p>
            <a:pPr algn="ctr">
              <a:lnSpc>
                <a:spcPts val="5221"/>
              </a:lnSpc>
              <a:spcBef>
                <a:spcPct val="0"/>
              </a:spcBef>
            </a:pPr>
            <a:endParaRPr lang="en-US" sz="4351">
              <a:solidFill>
                <a:srgbClr val="FFFFFF"/>
              </a:solidFill>
              <a:latin typeface="League Spartan"/>
              <a:ea typeface="League Spartan"/>
              <a:cs typeface="League Spartan"/>
              <a:sym typeface="League Spartan"/>
            </a:endParaRPr>
          </a:p>
        </p:txBody>
      </p:sp>
      <p:sp>
        <p:nvSpPr>
          <p:cNvPr id="12" name="TextBox 12"/>
          <p:cNvSpPr txBox="1"/>
          <p:nvPr/>
        </p:nvSpPr>
        <p:spPr>
          <a:xfrm>
            <a:off x="1701600" y="1786401"/>
            <a:ext cx="15462318" cy="2438400"/>
          </a:xfrm>
          <a:prstGeom prst="rect">
            <a:avLst/>
          </a:prstGeom>
        </p:spPr>
        <p:txBody>
          <a:bodyPr lIns="0" tIns="0" rIns="0" bIns="0" rtlCol="0" anchor="t">
            <a:spAutoFit/>
          </a:bodyPr>
          <a:lstStyle/>
          <a:p>
            <a:pPr algn="ctr">
              <a:lnSpc>
                <a:spcPts val="4861"/>
              </a:lnSpc>
              <a:spcBef>
                <a:spcPct val="0"/>
              </a:spcBef>
            </a:pPr>
            <a:r>
              <a:rPr lang="en-US" sz="4051" b="1">
                <a:solidFill>
                  <a:srgbClr val="000000"/>
                </a:solidFill>
                <a:latin typeface="League Spartan"/>
                <a:ea typeface="League Spartan"/>
                <a:cs typeface="League Spartan"/>
                <a:sym typeface="League Spartan"/>
              </a:rPr>
              <a:t>UN SYSTÈME DE COORDONNÉES EST UN SYSTÈME DE RÉFÉRENCE FAISANT APPEL À DES RÈGLES MATHÉMATIQUES POUR PRÉCISER DES POSITIONS (ENDROITS) SUR LA SURFACE DE LA TERRE. </a:t>
            </a:r>
          </a:p>
        </p:txBody>
      </p:sp>
      <p:grpSp>
        <p:nvGrpSpPr>
          <p:cNvPr id="13" name="Group 13"/>
          <p:cNvGrpSpPr/>
          <p:nvPr/>
        </p:nvGrpSpPr>
        <p:grpSpPr>
          <a:xfrm>
            <a:off x="10376566" y="6138450"/>
            <a:ext cx="6321348" cy="2075085"/>
            <a:chOff x="0" y="0"/>
            <a:chExt cx="1664882" cy="546524"/>
          </a:xfrm>
        </p:grpSpPr>
        <p:sp>
          <p:nvSpPr>
            <p:cNvPr id="14" name="Freeform 14"/>
            <p:cNvSpPr/>
            <p:nvPr/>
          </p:nvSpPr>
          <p:spPr>
            <a:xfrm>
              <a:off x="0" y="0"/>
              <a:ext cx="1664882" cy="546524"/>
            </a:xfrm>
            <a:custGeom>
              <a:avLst/>
              <a:gdLst/>
              <a:ahLst/>
              <a:cxnLst/>
              <a:rect l="l" t="t" r="r" b="b"/>
              <a:pathLst>
                <a:path w="1664882" h="546524">
                  <a:moveTo>
                    <a:pt x="62461" y="0"/>
                  </a:moveTo>
                  <a:lnTo>
                    <a:pt x="1602421" y="0"/>
                  </a:lnTo>
                  <a:cubicBezTo>
                    <a:pt x="1636917" y="0"/>
                    <a:pt x="1664882" y="27965"/>
                    <a:pt x="1664882" y="62461"/>
                  </a:cubicBezTo>
                  <a:lnTo>
                    <a:pt x="1664882" y="484063"/>
                  </a:lnTo>
                  <a:cubicBezTo>
                    <a:pt x="1664882" y="500629"/>
                    <a:pt x="1658301" y="516516"/>
                    <a:pt x="1646587" y="528230"/>
                  </a:cubicBezTo>
                  <a:cubicBezTo>
                    <a:pt x="1634874" y="539944"/>
                    <a:pt x="1618987" y="546524"/>
                    <a:pt x="1602421" y="546524"/>
                  </a:cubicBezTo>
                  <a:lnTo>
                    <a:pt x="62461" y="546524"/>
                  </a:lnTo>
                  <a:cubicBezTo>
                    <a:pt x="45895" y="546524"/>
                    <a:pt x="30008" y="539944"/>
                    <a:pt x="18294" y="528230"/>
                  </a:cubicBezTo>
                  <a:cubicBezTo>
                    <a:pt x="6581" y="516516"/>
                    <a:pt x="0" y="500629"/>
                    <a:pt x="0" y="484063"/>
                  </a:cubicBezTo>
                  <a:lnTo>
                    <a:pt x="0" y="62461"/>
                  </a:lnTo>
                  <a:cubicBezTo>
                    <a:pt x="0" y="45895"/>
                    <a:pt x="6581" y="30008"/>
                    <a:pt x="18294" y="18294"/>
                  </a:cubicBezTo>
                  <a:cubicBezTo>
                    <a:pt x="30008" y="6581"/>
                    <a:pt x="45895" y="0"/>
                    <a:pt x="62461" y="0"/>
                  </a:cubicBezTo>
                  <a:close/>
                </a:path>
              </a:pathLst>
            </a:custGeom>
            <a:solidFill>
              <a:srgbClr val="2F9726"/>
            </a:solidFill>
            <a:ln w="38100" cap="rnd">
              <a:solidFill>
                <a:srgbClr val="000000"/>
              </a:solidFill>
              <a:prstDash val="solid"/>
              <a:round/>
            </a:ln>
          </p:spPr>
        </p:sp>
        <p:sp>
          <p:nvSpPr>
            <p:cNvPr id="15" name="TextBox 15"/>
            <p:cNvSpPr txBox="1"/>
            <p:nvPr/>
          </p:nvSpPr>
          <p:spPr>
            <a:xfrm>
              <a:off x="0" y="-57150"/>
              <a:ext cx="1664882" cy="603674"/>
            </a:xfrm>
            <a:prstGeom prst="rect">
              <a:avLst/>
            </a:prstGeom>
          </p:spPr>
          <p:txBody>
            <a:bodyPr lIns="50800" tIns="50800" rIns="50800" bIns="50800" rtlCol="0" anchor="ctr"/>
            <a:lstStyle/>
            <a:p>
              <a:pPr algn="ctr">
                <a:lnSpc>
                  <a:spcPts val="4059"/>
                </a:lnSpc>
              </a:pPr>
              <a:r>
                <a:rPr lang="en-US" sz="2899" b="1">
                  <a:solidFill>
                    <a:srgbClr val="000000"/>
                  </a:solidFill>
                  <a:latin typeface="Canva Sans Bold"/>
                  <a:ea typeface="Canva Sans Bold"/>
                  <a:cs typeface="Canva Sans Bold"/>
                  <a:sym typeface="Canva Sans Bold"/>
                </a:rPr>
                <a:t>Système de coordonnés rectangulaires (  projetées)</a:t>
              </a:r>
            </a:p>
          </p:txBody>
        </p:sp>
      </p:grpSp>
      <p:sp>
        <p:nvSpPr>
          <p:cNvPr id="16" name="AutoShape 16"/>
          <p:cNvSpPr/>
          <p:nvPr/>
        </p:nvSpPr>
        <p:spPr>
          <a:xfrm>
            <a:off x="8966755" y="4224801"/>
            <a:ext cx="4570485" cy="1913649"/>
          </a:xfrm>
          <a:prstGeom prst="line">
            <a:avLst/>
          </a:prstGeom>
          <a:ln w="38100" cap="flat">
            <a:solidFill>
              <a:srgbClr val="FFFFFF"/>
            </a:solidFill>
            <a:prstDash val="solid"/>
            <a:headEnd type="none" w="sm" len="sm"/>
            <a:tailEnd type="triangle" w="lg" len="med"/>
          </a:ln>
        </p:spPr>
      </p:sp>
      <p:sp>
        <p:nvSpPr>
          <p:cNvPr id="17" name="AutoShape 17"/>
          <p:cNvSpPr/>
          <p:nvPr/>
        </p:nvSpPr>
        <p:spPr>
          <a:xfrm flipH="1">
            <a:off x="5672842" y="4224801"/>
            <a:ext cx="3293914" cy="1913649"/>
          </a:xfrm>
          <a:prstGeom prst="line">
            <a:avLst/>
          </a:prstGeom>
          <a:ln w="38100" cap="flat">
            <a:solidFill>
              <a:srgbClr val="FFFFFF"/>
            </a:solidFill>
            <a:prstDash val="solid"/>
            <a:headEnd type="none" w="sm" len="sm"/>
            <a:tailEnd type="triangle" w="lg" len="med"/>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149">
                <a:alpha val="100000"/>
              </a:srgbClr>
            </a:gs>
            <a:gs pos="100000">
              <a:srgbClr val="092900">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240616" y="4369495"/>
            <a:ext cx="18769232" cy="933450"/>
          </a:xfrm>
          <a:prstGeom prst="rect">
            <a:avLst/>
          </a:prstGeom>
        </p:spPr>
        <p:txBody>
          <a:bodyPr lIns="0" tIns="0" rIns="0" bIns="0" rtlCol="0" anchor="t">
            <a:spAutoFit/>
          </a:bodyPr>
          <a:lstStyle/>
          <a:p>
            <a:pPr algn="ctr">
              <a:lnSpc>
                <a:spcPts val="7381"/>
              </a:lnSpc>
              <a:spcBef>
                <a:spcPct val="0"/>
              </a:spcBef>
            </a:pPr>
            <a:r>
              <a:rPr lang="en-US" sz="6151">
                <a:solidFill>
                  <a:srgbClr val="FFD42A"/>
                </a:solidFill>
                <a:latin typeface="League Spartan"/>
                <a:ea typeface="League Spartan"/>
                <a:cs typeface="League Spartan"/>
                <a:sym typeface="League Spartan"/>
              </a:rPr>
              <a:t>MERCI DE VOTRE ATTENTION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149">
                <a:alpha val="100000"/>
              </a:srgbClr>
            </a:gs>
            <a:gs pos="100000">
              <a:srgbClr val="09290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8240375" y="8026636"/>
            <a:ext cx="47625" cy="1231664"/>
            <a:chOff x="0" y="0"/>
            <a:chExt cx="37630" cy="973166"/>
          </a:xfrm>
        </p:grpSpPr>
        <p:sp>
          <p:nvSpPr>
            <p:cNvPr id="3" name="Freeform 3"/>
            <p:cNvSpPr/>
            <p:nvPr/>
          </p:nvSpPr>
          <p:spPr>
            <a:xfrm>
              <a:off x="0" y="0"/>
              <a:ext cx="37630" cy="973166"/>
            </a:xfrm>
            <a:custGeom>
              <a:avLst/>
              <a:gdLst/>
              <a:ahLst/>
              <a:cxnLst/>
              <a:rect l="l" t="t" r="r" b="b"/>
              <a:pathLst>
                <a:path w="37630" h="973166">
                  <a:moveTo>
                    <a:pt x="0" y="0"/>
                  </a:moveTo>
                  <a:lnTo>
                    <a:pt x="37630" y="0"/>
                  </a:lnTo>
                  <a:lnTo>
                    <a:pt x="37630" y="973166"/>
                  </a:lnTo>
                  <a:lnTo>
                    <a:pt x="0" y="973166"/>
                  </a:lnTo>
                  <a:close/>
                </a:path>
              </a:pathLst>
            </a:custGeom>
            <a:solidFill>
              <a:srgbClr val="A5C32A"/>
            </a:solidFill>
          </p:spPr>
        </p:sp>
        <p:sp>
          <p:nvSpPr>
            <p:cNvPr id="4" name="TextBox 4"/>
            <p:cNvSpPr txBox="1"/>
            <p:nvPr/>
          </p:nvSpPr>
          <p:spPr>
            <a:xfrm>
              <a:off x="0" y="-38100"/>
              <a:ext cx="37630" cy="101126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16414" y="1028700"/>
            <a:ext cx="17255172" cy="8756381"/>
            <a:chOff x="0" y="0"/>
            <a:chExt cx="89906100" cy="45624120"/>
          </a:xfrm>
        </p:grpSpPr>
        <p:sp>
          <p:nvSpPr>
            <p:cNvPr id="6" name="Freeform 6"/>
            <p:cNvSpPr/>
            <p:nvPr/>
          </p:nvSpPr>
          <p:spPr>
            <a:xfrm>
              <a:off x="72390" y="72390"/>
              <a:ext cx="89761320" cy="45479341"/>
            </a:xfrm>
            <a:custGeom>
              <a:avLst/>
              <a:gdLst/>
              <a:ahLst/>
              <a:cxnLst/>
              <a:rect l="l" t="t" r="r" b="b"/>
              <a:pathLst>
                <a:path w="89761320" h="45479341">
                  <a:moveTo>
                    <a:pt x="0" y="0"/>
                  </a:moveTo>
                  <a:lnTo>
                    <a:pt x="89761320" y="0"/>
                  </a:lnTo>
                  <a:lnTo>
                    <a:pt x="89761320" y="45479341"/>
                  </a:lnTo>
                  <a:lnTo>
                    <a:pt x="0" y="45479341"/>
                  </a:lnTo>
                  <a:lnTo>
                    <a:pt x="0" y="0"/>
                  </a:lnTo>
                  <a:close/>
                </a:path>
              </a:pathLst>
            </a:custGeom>
            <a:solidFill>
              <a:srgbClr val="E5F3D7">
                <a:alpha val="75686"/>
              </a:srgbClr>
            </a:solidFill>
          </p:spPr>
        </p:sp>
        <p:sp>
          <p:nvSpPr>
            <p:cNvPr id="7" name="Freeform 7"/>
            <p:cNvSpPr/>
            <p:nvPr/>
          </p:nvSpPr>
          <p:spPr>
            <a:xfrm>
              <a:off x="0" y="0"/>
              <a:ext cx="89906097" cy="45624121"/>
            </a:xfrm>
            <a:custGeom>
              <a:avLst/>
              <a:gdLst/>
              <a:ahLst/>
              <a:cxnLst/>
              <a:rect l="l" t="t" r="r" b="b"/>
              <a:pathLst>
                <a:path w="89906097" h="45624121">
                  <a:moveTo>
                    <a:pt x="89761318" y="45479342"/>
                  </a:moveTo>
                  <a:lnTo>
                    <a:pt x="89906097" y="45479342"/>
                  </a:lnTo>
                  <a:lnTo>
                    <a:pt x="89906097" y="45624121"/>
                  </a:lnTo>
                  <a:lnTo>
                    <a:pt x="89761318" y="45624121"/>
                  </a:lnTo>
                  <a:lnTo>
                    <a:pt x="89761318" y="45479342"/>
                  </a:lnTo>
                  <a:close/>
                  <a:moveTo>
                    <a:pt x="0" y="144780"/>
                  </a:moveTo>
                  <a:lnTo>
                    <a:pt x="144780" y="144780"/>
                  </a:lnTo>
                  <a:lnTo>
                    <a:pt x="144780" y="45479342"/>
                  </a:lnTo>
                  <a:lnTo>
                    <a:pt x="0" y="45479342"/>
                  </a:lnTo>
                  <a:lnTo>
                    <a:pt x="0" y="144780"/>
                  </a:lnTo>
                  <a:close/>
                  <a:moveTo>
                    <a:pt x="0" y="45479342"/>
                  </a:moveTo>
                  <a:lnTo>
                    <a:pt x="144780" y="45479342"/>
                  </a:lnTo>
                  <a:lnTo>
                    <a:pt x="144780" y="45624121"/>
                  </a:lnTo>
                  <a:lnTo>
                    <a:pt x="0" y="45624121"/>
                  </a:lnTo>
                  <a:lnTo>
                    <a:pt x="0" y="45479342"/>
                  </a:lnTo>
                  <a:close/>
                  <a:moveTo>
                    <a:pt x="89761318" y="144780"/>
                  </a:moveTo>
                  <a:lnTo>
                    <a:pt x="89906097" y="144780"/>
                  </a:lnTo>
                  <a:lnTo>
                    <a:pt x="89906097" y="45479342"/>
                  </a:lnTo>
                  <a:lnTo>
                    <a:pt x="89761318" y="45479342"/>
                  </a:lnTo>
                  <a:lnTo>
                    <a:pt x="89761318" y="144780"/>
                  </a:lnTo>
                  <a:close/>
                  <a:moveTo>
                    <a:pt x="144780" y="45479342"/>
                  </a:moveTo>
                  <a:lnTo>
                    <a:pt x="89761318" y="45479342"/>
                  </a:lnTo>
                  <a:lnTo>
                    <a:pt x="89761318" y="45624121"/>
                  </a:lnTo>
                  <a:lnTo>
                    <a:pt x="144780" y="45624121"/>
                  </a:lnTo>
                  <a:lnTo>
                    <a:pt x="144780" y="45479342"/>
                  </a:lnTo>
                  <a:close/>
                  <a:moveTo>
                    <a:pt x="89761318" y="0"/>
                  </a:moveTo>
                  <a:lnTo>
                    <a:pt x="89906097" y="0"/>
                  </a:lnTo>
                  <a:lnTo>
                    <a:pt x="89906097" y="144780"/>
                  </a:lnTo>
                  <a:lnTo>
                    <a:pt x="89761318" y="144780"/>
                  </a:lnTo>
                  <a:lnTo>
                    <a:pt x="89761318" y="0"/>
                  </a:lnTo>
                  <a:close/>
                  <a:moveTo>
                    <a:pt x="0" y="0"/>
                  </a:moveTo>
                  <a:lnTo>
                    <a:pt x="144780" y="0"/>
                  </a:lnTo>
                  <a:lnTo>
                    <a:pt x="144780" y="144780"/>
                  </a:lnTo>
                  <a:lnTo>
                    <a:pt x="0" y="144780"/>
                  </a:lnTo>
                  <a:lnTo>
                    <a:pt x="0" y="0"/>
                  </a:lnTo>
                  <a:close/>
                  <a:moveTo>
                    <a:pt x="144780" y="0"/>
                  </a:moveTo>
                  <a:lnTo>
                    <a:pt x="89761318" y="0"/>
                  </a:lnTo>
                  <a:lnTo>
                    <a:pt x="89761318" y="144780"/>
                  </a:lnTo>
                  <a:lnTo>
                    <a:pt x="144780" y="144780"/>
                  </a:lnTo>
                  <a:lnTo>
                    <a:pt x="144780" y="0"/>
                  </a:lnTo>
                  <a:close/>
                </a:path>
              </a:pathLst>
            </a:custGeom>
            <a:solidFill>
              <a:srgbClr val="000000">
                <a:alpha val="75686"/>
              </a:srgbClr>
            </a:solidFill>
          </p:spPr>
        </p:sp>
      </p:grpSp>
      <p:sp>
        <p:nvSpPr>
          <p:cNvPr id="8" name="Freeform 8"/>
          <p:cNvSpPr/>
          <p:nvPr/>
        </p:nvSpPr>
        <p:spPr>
          <a:xfrm>
            <a:off x="4681861" y="3544763"/>
            <a:ext cx="9443863" cy="5713537"/>
          </a:xfrm>
          <a:custGeom>
            <a:avLst/>
            <a:gdLst/>
            <a:ahLst/>
            <a:cxnLst/>
            <a:rect l="l" t="t" r="r" b="b"/>
            <a:pathLst>
              <a:path w="9443863" h="5713537">
                <a:moveTo>
                  <a:pt x="0" y="0"/>
                </a:moveTo>
                <a:lnTo>
                  <a:pt x="9443863" y="0"/>
                </a:lnTo>
                <a:lnTo>
                  <a:pt x="9443863" y="5713537"/>
                </a:lnTo>
                <a:lnTo>
                  <a:pt x="0" y="5713537"/>
                </a:lnTo>
                <a:lnTo>
                  <a:pt x="0" y="0"/>
                </a:lnTo>
                <a:close/>
              </a:path>
            </a:pathLst>
          </a:custGeom>
          <a:blipFill>
            <a:blip r:embed="rId2"/>
            <a:stretch>
              <a:fillRect/>
            </a:stretch>
          </a:blipFill>
          <a:ln w="38100" cap="sq">
            <a:solidFill>
              <a:srgbClr val="000000"/>
            </a:solidFill>
            <a:prstDash val="solid"/>
            <a:miter/>
          </a:ln>
        </p:spPr>
      </p:sp>
      <p:sp>
        <p:nvSpPr>
          <p:cNvPr id="9" name="TextBox 9"/>
          <p:cNvSpPr txBox="1"/>
          <p:nvPr/>
        </p:nvSpPr>
        <p:spPr>
          <a:xfrm>
            <a:off x="283605" y="329867"/>
            <a:ext cx="18240375" cy="657225"/>
          </a:xfrm>
          <a:prstGeom prst="rect">
            <a:avLst/>
          </a:prstGeom>
        </p:spPr>
        <p:txBody>
          <a:bodyPr lIns="0" tIns="0" rIns="0" bIns="0" rtlCol="0" anchor="t">
            <a:spAutoFit/>
          </a:bodyPr>
          <a:lstStyle/>
          <a:p>
            <a:pPr algn="ctr">
              <a:lnSpc>
                <a:spcPts val="5221"/>
              </a:lnSpc>
              <a:spcBef>
                <a:spcPct val="0"/>
              </a:spcBef>
            </a:pPr>
            <a:r>
              <a:rPr lang="en-US" sz="4351" b="1">
                <a:solidFill>
                  <a:srgbClr val="FFFFFF"/>
                </a:solidFill>
                <a:latin typeface="League Spartan"/>
                <a:ea typeface="League Spartan"/>
                <a:cs typeface="League Spartan"/>
                <a:sym typeface="League Spartan"/>
              </a:rPr>
              <a:t>LES SYSTÈMES D'INFORMATION GÉOGRAPHIQUE (SIG) </a:t>
            </a:r>
          </a:p>
        </p:txBody>
      </p:sp>
      <p:sp>
        <p:nvSpPr>
          <p:cNvPr id="10" name="TextBox 10"/>
          <p:cNvSpPr txBox="1"/>
          <p:nvPr/>
        </p:nvSpPr>
        <p:spPr>
          <a:xfrm>
            <a:off x="811036" y="1572780"/>
            <a:ext cx="16126858" cy="1647825"/>
          </a:xfrm>
          <a:prstGeom prst="rect">
            <a:avLst/>
          </a:prstGeom>
        </p:spPr>
        <p:txBody>
          <a:bodyPr lIns="0" tIns="0" rIns="0" bIns="0" rtlCol="0" anchor="t">
            <a:spAutoFit/>
          </a:bodyPr>
          <a:lstStyle/>
          <a:p>
            <a:pPr marL="572491" lvl="1" indent="-286245" algn="l">
              <a:lnSpc>
                <a:spcPts val="3181"/>
              </a:lnSpc>
              <a:buAutoNum type="arabicPeriod"/>
            </a:pPr>
            <a:r>
              <a:rPr lang="en-US" sz="2651">
                <a:solidFill>
                  <a:srgbClr val="000000"/>
                </a:solidFill>
                <a:latin typeface="Times New Roman"/>
                <a:ea typeface="Times New Roman"/>
                <a:cs typeface="Times New Roman"/>
                <a:sym typeface="Times New Roman"/>
              </a:rPr>
              <a:t> </a:t>
            </a:r>
            <a:r>
              <a:rPr lang="en-US" sz="2651" b="1">
                <a:solidFill>
                  <a:srgbClr val="000000"/>
                </a:solidFill>
                <a:latin typeface="Times New Roman Bold"/>
                <a:ea typeface="Times New Roman Bold"/>
                <a:cs typeface="Times New Roman Bold"/>
                <a:sym typeface="Times New Roman Bold"/>
              </a:rPr>
              <a:t>LES UTILISATEURS</a:t>
            </a:r>
            <a:r>
              <a:rPr lang="en-US" sz="2651">
                <a:solidFill>
                  <a:srgbClr val="000000"/>
                </a:solidFill>
                <a:latin typeface="Times New Roman"/>
                <a:ea typeface="Times New Roman"/>
                <a:cs typeface="Times New Roman"/>
                <a:sym typeface="Times New Roman"/>
              </a:rPr>
              <a:t>:  DOIVENT AVOIR DES COMPÉTENCES QUI PERMETTENT DE DÉFINIR LES TRAITEMENTS ET DÉVELOPPER LES PROCÉDURES D’EXPLOITATION. UN SYSTÈME D'INFORMATION GÉOGRAPHIQUE FAIT APPEL À DES CONNAISSANCES TECHNIQUES ET À DIVERS SAVOIR-FAIRE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149">
                <a:alpha val="100000"/>
              </a:srgbClr>
            </a:gs>
            <a:gs pos="100000">
              <a:srgbClr val="09290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8240375" y="8026636"/>
            <a:ext cx="47625" cy="1231664"/>
            <a:chOff x="0" y="0"/>
            <a:chExt cx="37630" cy="973166"/>
          </a:xfrm>
        </p:grpSpPr>
        <p:sp>
          <p:nvSpPr>
            <p:cNvPr id="3" name="Freeform 3"/>
            <p:cNvSpPr/>
            <p:nvPr/>
          </p:nvSpPr>
          <p:spPr>
            <a:xfrm>
              <a:off x="0" y="0"/>
              <a:ext cx="37630" cy="973166"/>
            </a:xfrm>
            <a:custGeom>
              <a:avLst/>
              <a:gdLst/>
              <a:ahLst/>
              <a:cxnLst/>
              <a:rect l="l" t="t" r="r" b="b"/>
              <a:pathLst>
                <a:path w="37630" h="973166">
                  <a:moveTo>
                    <a:pt x="0" y="0"/>
                  </a:moveTo>
                  <a:lnTo>
                    <a:pt x="37630" y="0"/>
                  </a:lnTo>
                  <a:lnTo>
                    <a:pt x="37630" y="973166"/>
                  </a:lnTo>
                  <a:lnTo>
                    <a:pt x="0" y="973166"/>
                  </a:lnTo>
                  <a:close/>
                </a:path>
              </a:pathLst>
            </a:custGeom>
            <a:solidFill>
              <a:srgbClr val="A5C32A"/>
            </a:solidFill>
          </p:spPr>
        </p:sp>
        <p:sp>
          <p:nvSpPr>
            <p:cNvPr id="4" name="TextBox 4"/>
            <p:cNvSpPr txBox="1"/>
            <p:nvPr/>
          </p:nvSpPr>
          <p:spPr>
            <a:xfrm>
              <a:off x="0" y="-38100"/>
              <a:ext cx="37630" cy="101126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16414" y="1028700"/>
            <a:ext cx="17255172" cy="9024219"/>
            <a:chOff x="0" y="0"/>
            <a:chExt cx="89906100" cy="47019661"/>
          </a:xfrm>
        </p:grpSpPr>
        <p:sp>
          <p:nvSpPr>
            <p:cNvPr id="6" name="Freeform 6"/>
            <p:cNvSpPr/>
            <p:nvPr/>
          </p:nvSpPr>
          <p:spPr>
            <a:xfrm>
              <a:off x="72390" y="72390"/>
              <a:ext cx="89761320" cy="46874881"/>
            </a:xfrm>
            <a:custGeom>
              <a:avLst/>
              <a:gdLst/>
              <a:ahLst/>
              <a:cxnLst/>
              <a:rect l="l" t="t" r="r" b="b"/>
              <a:pathLst>
                <a:path w="89761320" h="46874881">
                  <a:moveTo>
                    <a:pt x="0" y="0"/>
                  </a:moveTo>
                  <a:lnTo>
                    <a:pt x="89761320" y="0"/>
                  </a:lnTo>
                  <a:lnTo>
                    <a:pt x="89761320" y="46874881"/>
                  </a:lnTo>
                  <a:lnTo>
                    <a:pt x="0" y="46874881"/>
                  </a:lnTo>
                  <a:lnTo>
                    <a:pt x="0" y="0"/>
                  </a:lnTo>
                  <a:close/>
                </a:path>
              </a:pathLst>
            </a:custGeom>
            <a:solidFill>
              <a:srgbClr val="E5F3D7">
                <a:alpha val="75686"/>
              </a:srgbClr>
            </a:solidFill>
          </p:spPr>
        </p:sp>
        <p:sp>
          <p:nvSpPr>
            <p:cNvPr id="7" name="Freeform 7"/>
            <p:cNvSpPr/>
            <p:nvPr/>
          </p:nvSpPr>
          <p:spPr>
            <a:xfrm>
              <a:off x="0" y="0"/>
              <a:ext cx="89906097" cy="47019660"/>
            </a:xfrm>
            <a:custGeom>
              <a:avLst/>
              <a:gdLst/>
              <a:ahLst/>
              <a:cxnLst/>
              <a:rect l="l" t="t" r="r" b="b"/>
              <a:pathLst>
                <a:path w="89906097" h="47019660">
                  <a:moveTo>
                    <a:pt x="89761318" y="46874881"/>
                  </a:moveTo>
                  <a:lnTo>
                    <a:pt x="89906097" y="46874881"/>
                  </a:lnTo>
                  <a:lnTo>
                    <a:pt x="89906097" y="47019660"/>
                  </a:lnTo>
                  <a:lnTo>
                    <a:pt x="89761318" y="47019660"/>
                  </a:lnTo>
                  <a:lnTo>
                    <a:pt x="89761318" y="46874881"/>
                  </a:lnTo>
                  <a:close/>
                  <a:moveTo>
                    <a:pt x="0" y="144780"/>
                  </a:moveTo>
                  <a:lnTo>
                    <a:pt x="144780" y="144780"/>
                  </a:lnTo>
                  <a:lnTo>
                    <a:pt x="144780" y="46874881"/>
                  </a:lnTo>
                  <a:lnTo>
                    <a:pt x="0" y="46874881"/>
                  </a:lnTo>
                  <a:lnTo>
                    <a:pt x="0" y="144780"/>
                  </a:lnTo>
                  <a:close/>
                  <a:moveTo>
                    <a:pt x="0" y="46874881"/>
                  </a:moveTo>
                  <a:lnTo>
                    <a:pt x="144780" y="46874881"/>
                  </a:lnTo>
                  <a:lnTo>
                    <a:pt x="144780" y="47019660"/>
                  </a:lnTo>
                  <a:lnTo>
                    <a:pt x="0" y="47019660"/>
                  </a:lnTo>
                  <a:lnTo>
                    <a:pt x="0" y="46874881"/>
                  </a:lnTo>
                  <a:close/>
                  <a:moveTo>
                    <a:pt x="89761318" y="144780"/>
                  </a:moveTo>
                  <a:lnTo>
                    <a:pt x="89906097" y="144780"/>
                  </a:lnTo>
                  <a:lnTo>
                    <a:pt x="89906097" y="46874881"/>
                  </a:lnTo>
                  <a:lnTo>
                    <a:pt x="89761318" y="46874881"/>
                  </a:lnTo>
                  <a:lnTo>
                    <a:pt x="89761318" y="144780"/>
                  </a:lnTo>
                  <a:close/>
                  <a:moveTo>
                    <a:pt x="144780" y="46874881"/>
                  </a:moveTo>
                  <a:lnTo>
                    <a:pt x="89761318" y="46874881"/>
                  </a:lnTo>
                  <a:lnTo>
                    <a:pt x="89761318" y="47019660"/>
                  </a:lnTo>
                  <a:lnTo>
                    <a:pt x="144780" y="47019660"/>
                  </a:lnTo>
                  <a:lnTo>
                    <a:pt x="144780" y="46874881"/>
                  </a:lnTo>
                  <a:close/>
                  <a:moveTo>
                    <a:pt x="89761318" y="0"/>
                  </a:moveTo>
                  <a:lnTo>
                    <a:pt x="89906097" y="0"/>
                  </a:lnTo>
                  <a:lnTo>
                    <a:pt x="89906097" y="144780"/>
                  </a:lnTo>
                  <a:lnTo>
                    <a:pt x="89761318" y="144780"/>
                  </a:lnTo>
                  <a:lnTo>
                    <a:pt x="89761318" y="0"/>
                  </a:lnTo>
                  <a:close/>
                  <a:moveTo>
                    <a:pt x="0" y="0"/>
                  </a:moveTo>
                  <a:lnTo>
                    <a:pt x="144780" y="0"/>
                  </a:lnTo>
                  <a:lnTo>
                    <a:pt x="144780" y="144780"/>
                  </a:lnTo>
                  <a:lnTo>
                    <a:pt x="0" y="144780"/>
                  </a:lnTo>
                  <a:lnTo>
                    <a:pt x="0" y="0"/>
                  </a:lnTo>
                  <a:close/>
                  <a:moveTo>
                    <a:pt x="144780" y="0"/>
                  </a:moveTo>
                  <a:lnTo>
                    <a:pt x="89761318" y="0"/>
                  </a:lnTo>
                  <a:lnTo>
                    <a:pt x="89761318" y="144780"/>
                  </a:lnTo>
                  <a:lnTo>
                    <a:pt x="144780" y="144780"/>
                  </a:lnTo>
                  <a:lnTo>
                    <a:pt x="144780" y="0"/>
                  </a:lnTo>
                  <a:close/>
                </a:path>
              </a:pathLst>
            </a:custGeom>
            <a:solidFill>
              <a:srgbClr val="000000">
                <a:alpha val="75686"/>
              </a:srgbClr>
            </a:solidFill>
          </p:spPr>
        </p:sp>
      </p:grpSp>
      <p:sp>
        <p:nvSpPr>
          <p:cNvPr id="8" name="Freeform 8"/>
          <p:cNvSpPr/>
          <p:nvPr/>
        </p:nvSpPr>
        <p:spPr>
          <a:xfrm>
            <a:off x="1754537" y="4331364"/>
            <a:ext cx="4314104" cy="3235578"/>
          </a:xfrm>
          <a:custGeom>
            <a:avLst/>
            <a:gdLst/>
            <a:ahLst/>
            <a:cxnLst/>
            <a:rect l="l" t="t" r="r" b="b"/>
            <a:pathLst>
              <a:path w="4314104" h="3235578">
                <a:moveTo>
                  <a:pt x="0" y="0"/>
                </a:moveTo>
                <a:lnTo>
                  <a:pt x="4314104" y="0"/>
                </a:lnTo>
                <a:lnTo>
                  <a:pt x="4314104" y="3235578"/>
                </a:lnTo>
                <a:lnTo>
                  <a:pt x="0" y="3235578"/>
                </a:lnTo>
                <a:lnTo>
                  <a:pt x="0" y="0"/>
                </a:lnTo>
                <a:close/>
              </a:path>
            </a:pathLst>
          </a:custGeom>
          <a:blipFill>
            <a:blip r:embed="rId2"/>
            <a:stretch>
              <a:fillRect/>
            </a:stretch>
          </a:blipFill>
          <a:ln w="38100" cap="sq">
            <a:solidFill>
              <a:srgbClr val="000000"/>
            </a:solidFill>
            <a:prstDash val="solid"/>
            <a:miter/>
          </a:ln>
        </p:spPr>
      </p:sp>
      <p:sp>
        <p:nvSpPr>
          <p:cNvPr id="9" name="Freeform 9"/>
          <p:cNvSpPr/>
          <p:nvPr/>
        </p:nvSpPr>
        <p:spPr>
          <a:xfrm>
            <a:off x="7100023" y="4331364"/>
            <a:ext cx="2941790" cy="3258151"/>
          </a:xfrm>
          <a:custGeom>
            <a:avLst/>
            <a:gdLst/>
            <a:ahLst/>
            <a:cxnLst/>
            <a:rect l="l" t="t" r="r" b="b"/>
            <a:pathLst>
              <a:path w="2941790" h="3258151">
                <a:moveTo>
                  <a:pt x="0" y="0"/>
                </a:moveTo>
                <a:lnTo>
                  <a:pt x="2941790" y="0"/>
                </a:lnTo>
                <a:lnTo>
                  <a:pt x="2941790" y="3258151"/>
                </a:lnTo>
                <a:lnTo>
                  <a:pt x="0" y="32581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1070513" y="4461658"/>
            <a:ext cx="5372444" cy="2974991"/>
          </a:xfrm>
          <a:custGeom>
            <a:avLst/>
            <a:gdLst/>
            <a:ahLst/>
            <a:cxnLst/>
            <a:rect l="l" t="t" r="r" b="b"/>
            <a:pathLst>
              <a:path w="5372444" h="2974991">
                <a:moveTo>
                  <a:pt x="0" y="0"/>
                </a:moveTo>
                <a:lnTo>
                  <a:pt x="5372444" y="0"/>
                </a:lnTo>
                <a:lnTo>
                  <a:pt x="5372444" y="2974990"/>
                </a:lnTo>
                <a:lnTo>
                  <a:pt x="0" y="2974990"/>
                </a:lnTo>
                <a:lnTo>
                  <a:pt x="0" y="0"/>
                </a:lnTo>
                <a:close/>
              </a:path>
            </a:pathLst>
          </a:custGeom>
          <a:blipFill>
            <a:blip r:embed="rId5"/>
            <a:stretch>
              <a:fillRect/>
            </a:stretch>
          </a:blipFill>
        </p:spPr>
      </p:sp>
      <p:sp>
        <p:nvSpPr>
          <p:cNvPr id="11" name="TextBox 11"/>
          <p:cNvSpPr txBox="1"/>
          <p:nvPr/>
        </p:nvSpPr>
        <p:spPr>
          <a:xfrm>
            <a:off x="283605" y="329867"/>
            <a:ext cx="18240375" cy="657225"/>
          </a:xfrm>
          <a:prstGeom prst="rect">
            <a:avLst/>
          </a:prstGeom>
        </p:spPr>
        <p:txBody>
          <a:bodyPr lIns="0" tIns="0" rIns="0" bIns="0" rtlCol="0" anchor="t">
            <a:spAutoFit/>
          </a:bodyPr>
          <a:lstStyle/>
          <a:p>
            <a:pPr algn="ctr">
              <a:lnSpc>
                <a:spcPts val="5221"/>
              </a:lnSpc>
              <a:spcBef>
                <a:spcPct val="0"/>
              </a:spcBef>
            </a:pPr>
            <a:r>
              <a:rPr lang="en-US" sz="4351" b="1">
                <a:solidFill>
                  <a:srgbClr val="FFFFFF"/>
                </a:solidFill>
                <a:latin typeface="League Spartan"/>
                <a:ea typeface="League Spartan"/>
                <a:cs typeface="League Spartan"/>
                <a:sym typeface="League Spartan"/>
              </a:rPr>
              <a:t>LES SYSTÈMES D'INFORMATION GÉOGRAPHIQUE (SIG) </a:t>
            </a:r>
          </a:p>
        </p:txBody>
      </p:sp>
      <p:sp>
        <p:nvSpPr>
          <p:cNvPr id="12" name="TextBox 12"/>
          <p:cNvSpPr txBox="1"/>
          <p:nvPr/>
        </p:nvSpPr>
        <p:spPr>
          <a:xfrm>
            <a:off x="811036" y="1572780"/>
            <a:ext cx="16126858" cy="1647825"/>
          </a:xfrm>
          <a:prstGeom prst="rect">
            <a:avLst/>
          </a:prstGeom>
        </p:spPr>
        <p:txBody>
          <a:bodyPr lIns="0" tIns="0" rIns="0" bIns="0" rtlCol="0" anchor="t">
            <a:spAutoFit/>
          </a:bodyPr>
          <a:lstStyle/>
          <a:p>
            <a:pPr algn="l">
              <a:lnSpc>
                <a:spcPts val="3181"/>
              </a:lnSpc>
            </a:pPr>
            <a:r>
              <a:rPr lang="en-US" sz="2651">
                <a:solidFill>
                  <a:srgbClr val="000000"/>
                </a:solidFill>
                <a:latin typeface="Times New Roman"/>
                <a:ea typeface="Times New Roman"/>
                <a:cs typeface="Times New Roman"/>
                <a:sym typeface="Times New Roman"/>
              </a:rPr>
              <a:t>2. </a:t>
            </a:r>
            <a:r>
              <a:rPr lang="en-US" sz="2651" b="1">
                <a:solidFill>
                  <a:srgbClr val="000000"/>
                </a:solidFill>
                <a:latin typeface="Times New Roman Bold"/>
                <a:ea typeface="Times New Roman Bold"/>
                <a:cs typeface="Times New Roman Bold"/>
                <a:sym typeface="Times New Roman Bold"/>
              </a:rPr>
              <a:t>LES DONNÉES</a:t>
            </a:r>
            <a:r>
              <a:rPr lang="en-US" sz="2651">
                <a:solidFill>
                  <a:srgbClr val="000000"/>
                </a:solidFill>
                <a:latin typeface="Times New Roman"/>
                <a:ea typeface="Times New Roman"/>
                <a:cs typeface="Times New Roman"/>
                <a:sym typeface="Times New Roman"/>
              </a:rPr>
              <a:t> : CE SONT LES INFORMATIONS QUE LE SYSTÈME TRAITE ET GÈRE. CELA INCLUT DES DONNÉES BRUTES, DES BASES DE DONNÉES, ET DES FICHIERS D’INFORMATIONS. LA QUALITÉ ET LA PERTINENCE DES DONNÉES SONT CRUCIALES POUR LA PRISE DE DÉCISION ET L’EFFICACITÉ OPÉRATIONNELLE D’UN SIG.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149">
                <a:alpha val="100000"/>
              </a:srgbClr>
            </a:gs>
            <a:gs pos="100000">
              <a:srgbClr val="09290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8240375" y="8026636"/>
            <a:ext cx="47625" cy="1231664"/>
            <a:chOff x="0" y="0"/>
            <a:chExt cx="37630" cy="973166"/>
          </a:xfrm>
        </p:grpSpPr>
        <p:sp>
          <p:nvSpPr>
            <p:cNvPr id="3" name="Freeform 3"/>
            <p:cNvSpPr/>
            <p:nvPr/>
          </p:nvSpPr>
          <p:spPr>
            <a:xfrm>
              <a:off x="0" y="0"/>
              <a:ext cx="37630" cy="973166"/>
            </a:xfrm>
            <a:custGeom>
              <a:avLst/>
              <a:gdLst/>
              <a:ahLst/>
              <a:cxnLst/>
              <a:rect l="l" t="t" r="r" b="b"/>
              <a:pathLst>
                <a:path w="37630" h="973166">
                  <a:moveTo>
                    <a:pt x="0" y="0"/>
                  </a:moveTo>
                  <a:lnTo>
                    <a:pt x="37630" y="0"/>
                  </a:lnTo>
                  <a:lnTo>
                    <a:pt x="37630" y="973166"/>
                  </a:lnTo>
                  <a:lnTo>
                    <a:pt x="0" y="973166"/>
                  </a:lnTo>
                  <a:close/>
                </a:path>
              </a:pathLst>
            </a:custGeom>
            <a:solidFill>
              <a:srgbClr val="A5C32A"/>
            </a:solidFill>
          </p:spPr>
        </p:sp>
        <p:sp>
          <p:nvSpPr>
            <p:cNvPr id="4" name="TextBox 4"/>
            <p:cNvSpPr txBox="1"/>
            <p:nvPr/>
          </p:nvSpPr>
          <p:spPr>
            <a:xfrm>
              <a:off x="0" y="-38100"/>
              <a:ext cx="37630" cy="101126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16414" y="1028700"/>
            <a:ext cx="17255172" cy="8950773"/>
            <a:chOff x="0" y="0"/>
            <a:chExt cx="89906100" cy="46636980"/>
          </a:xfrm>
        </p:grpSpPr>
        <p:sp>
          <p:nvSpPr>
            <p:cNvPr id="6" name="Freeform 6"/>
            <p:cNvSpPr/>
            <p:nvPr/>
          </p:nvSpPr>
          <p:spPr>
            <a:xfrm>
              <a:off x="72390" y="72390"/>
              <a:ext cx="89761320" cy="46492200"/>
            </a:xfrm>
            <a:custGeom>
              <a:avLst/>
              <a:gdLst/>
              <a:ahLst/>
              <a:cxnLst/>
              <a:rect l="l" t="t" r="r" b="b"/>
              <a:pathLst>
                <a:path w="89761320" h="46492200">
                  <a:moveTo>
                    <a:pt x="0" y="0"/>
                  </a:moveTo>
                  <a:lnTo>
                    <a:pt x="89761320" y="0"/>
                  </a:lnTo>
                  <a:lnTo>
                    <a:pt x="89761320" y="46492200"/>
                  </a:lnTo>
                  <a:lnTo>
                    <a:pt x="0" y="46492200"/>
                  </a:lnTo>
                  <a:lnTo>
                    <a:pt x="0" y="0"/>
                  </a:lnTo>
                  <a:close/>
                </a:path>
              </a:pathLst>
            </a:custGeom>
            <a:solidFill>
              <a:srgbClr val="E5F3D7">
                <a:alpha val="75686"/>
              </a:srgbClr>
            </a:solidFill>
          </p:spPr>
        </p:sp>
        <p:sp>
          <p:nvSpPr>
            <p:cNvPr id="7" name="Freeform 7"/>
            <p:cNvSpPr/>
            <p:nvPr/>
          </p:nvSpPr>
          <p:spPr>
            <a:xfrm>
              <a:off x="0" y="0"/>
              <a:ext cx="89906097" cy="46636980"/>
            </a:xfrm>
            <a:custGeom>
              <a:avLst/>
              <a:gdLst/>
              <a:ahLst/>
              <a:cxnLst/>
              <a:rect l="l" t="t" r="r" b="b"/>
              <a:pathLst>
                <a:path w="89906097" h="46636980">
                  <a:moveTo>
                    <a:pt x="89761318" y="46492201"/>
                  </a:moveTo>
                  <a:lnTo>
                    <a:pt x="89906097" y="46492201"/>
                  </a:lnTo>
                  <a:lnTo>
                    <a:pt x="89906097" y="46636980"/>
                  </a:lnTo>
                  <a:lnTo>
                    <a:pt x="89761318" y="46636980"/>
                  </a:lnTo>
                  <a:lnTo>
                    <a:pt x="89761318" y="46492201"/>
                  </a:lnTo>
                  <a:close/>
                  <a:moveTo>
                    <a:pt x="0" y="144780"/>
                  </a:moveTo>
                  <a:lnTo>
                    <a:pt x="144780" y="144780"/>
                  </a:lnTo>
                  <a:lnTo>
                    <a:pt x="144780" y="46492201"/>
                  </a:lnTo>
                  <a:lnTo>
                    <a:pt x="0" y="46492201"/>
                  </a:lnTo>
                  <a:lnTo>
                    <a:pt x="0" y="144780"/>
                  </a:lnTo>
                  <a:close/>
                  <a:moveTo>
                    <a:pt x="0" y="46492201"/>
                  </a:moveTo>
                  <a:lnTo>
                    <a:pt x="144780" y="46492201"/>
                  </a:lnTo>
                  <a:lnTo>
                    <a:pt x="144780" y="46636980"/>
                  </a:lnTo>
                  <a:lnTo>
                    <a:pt x="0" y="46636980"/>
                  </a:lnTo>
                  <a:lnTo>
                    <a:pt x="0" y="46492201"/>
                  </a:lnTo>
                  <a:close/>
                  <a:moveTo>
                    <a:pt x="89761318" y="144780"/>
                  </a:moveTo>
                  <a:lnTo>
                    <a:pt x="89906097" y="144780"/>
                  </a:lnTo>
                  <a:lnTo>
                    <a:pt x="89906097" y="46492201"/>
                  </a:lnTo>
                  <a:lnTo>
                    <a:pt x="89761318" y="46492201"/>
                  </a:lnTo>
                  <a:lnTo>
                    <a:pt x="89761318" y="144780"/>
                  </a:lnTo>
                  <a:close/>
                  <a:moveTo>
                    <a:pt x="144780" y="46492201"/>
                  </a:moveTo>
                  <a:lnTo>
                    <a:pt x="89761318" y="46492201"/>
                  </a:lnTo>
                  <a:lnTo>
                    <a:pt x="89761318" y="46636980"/>
                  </a:lnTo>
                  <a:lnTo>
                    <a:pt x="144780" y="46636980"/>
                  </a:lnTo>
                  <a:lnTo>
                    <a:pt x="144780" y="46492201"/>
                  </a:lnTo>
                  <a:close/>
                  <a:moveTo>
                    <a:pt x="89761318" y="0"/>
                  </a:moveTo>
                  <a:lnTo>
                    <a:pt x="89906097" y="0"/>
                  </a:lnTo>
                  <a:lnTo>
                    <a:pt x="89906097" y="144780"/>
                  </a:lnTo>
                  <a:lnTo>
                    <a:pt x="89761318" y="144780"/>
                  </a:lnTo>
                  <a:lnTo>
                    <a:pt x="89761318" y="0"/>
                  </a:lnTo>
                  <a:close/>
                  <a:moveTo>
                    <a:pt x="0" y="0"/>
                  </a:moveTo>
                  <a:lnTo>
                    <a:pt x="144780" y="0"/>
                  </a:lnTo>
                  <a:lnTo>
                    <a:pt x="144780" y="144780"/>
                  </a:lnTo>
                  <a:lnTo>
                    <a:pt x="0" y="144780"/>
                  </a:lnTo>
                  <a:lnTo>
                    <a:pt x="0" y="0"/>
                  </a:lnTo>
                  <a:close/>
                  <a:moveTo>
                    <a:pt x="144780" y="0"/>
                  </a:moveTo>
                  <a:lnTo>
                    <a:pt x="89761318" y="0"/>
                  </a:lnTo>
                  <a:lnTo>
                    <a:pt x="89761318" y="144780"/>
                  </a:lnTo>
                  <a:lnTo>
                    <a:pt x="144780" y="144780"/>
                  </a:lnTo>
                  <a:lnTo>
                    <a:pt x="144780" y="0"/>
                  </a:lnTo>
                  <a:close/>
                </a:path>
              </a:pathLst>
            </a:custGeom>
            <a:solidFill>
              <a:srgbClr val="000000">
                <a:alpha val="75686"/>
              </a:srgbClr>
            </a:solidFill>
          </p:spPr>
        </p:sp>
      </p:grpSp>
      <p:sp>
        <p:nvSpPr>
          <p:cNvPr id="8" name="Freeform 8"/>
          <p:cNvSpPr/>
          <p:nvPr/>
        </p:nvSpPr>
        <p:spPr>
          <a:xfrm>
            <a:off x="5101438" y="4009347"/>
            <a:ext cx="8085122" cy="5876246"/>
          </a:xfrm>
          <a:custGeom>
            <a:avLst/>
            <a:gdLst/>
            <a:ahLst/>
            <a:cxnLst/>
            <a:rect l="l" t="t" r="r" b="b"/>
            <a:pathLst>
              <a:path w="8085122" h="5876246">
                <a:moveTo>
                  <a:pt x="0" y="0"/>
                </a:moveTo>
                <a:lnTo>
                  <a:pt x="8085122" y="0"/>
                </a:lnTo>
                <a:lnTo>
                  <a:pt x="8085122" y="5876246"/>
                </a:lnTo>
                <a:lnTo>
                  <a:pt x="0" y="5876246"/>
                </a:lnTo>
                <a:lnTo>
                  <a:pt x="0" y="0"/>
                </a:lnTo>
                <a:close/>
              </a:path>
            </a:pathLst>
          </a:custGeom>
          <a:blipFill>
            <a:blip r:embed="rId2"/>
            <a:stretch>
              <a:fillRect/>
            </a:stretch>
          </a:blipFill>
          <a:ln w="38100" cap="sq">
            <a:solidFill>
              <a:srgbClr val="000000"/>
            </a:solidFill>
            <a:prstDash val="solid"/>
            <a:miter/>
          </a:ln>
        </p:spPr>
        <p:txBody>
          <a:bodyPr/>
          <a:lstStyle/>
          <a:p>
            <a:endParaRPr lang="fr-TN" dirty="0"/>
          </a:p>
        </p:txBody>
      </p:sp>
      <p:sp>
        <p:nvSpPr>
          <p:cNvPr id="9" name="TextBox 9"/>
          <p:cNvSpPr txBox="1"/>
          <p:nvPr/>
        </p:nvSpPr>
        <p:spPr>
          <a:xfrm>
            <a:off x="283605" y="329867"/>
            <a:ext cx="18240375" cy="657225"/>
          </a:xfrm>
          <a:prstGeom prst="rect">
            <a:avLst/>
          </a:prstGeom>
        </p:spPr>
        <p:txBody>
          <a:bodyPr lIns="0" tIns="0" rIns="0" bIns="0" rtlCol="0" anchor="t">
            <a:spAutoFit/>
          </a:bodyPr>
          <a:lstStyle/>
          <a:p>
            <a:pPr algn="ctr">
              <a:lnSpc>
                <a:spcPts val="5221"/>
              </a:lnSpc>
              <a:spcBef>
                <a:spcPct val="0"/>
              </a:spcBef>
            </a:pPr>
            <a:r>
              <a:rPr lang="en-US" sz="4351" b="1">
                <a:solidFill>
                  <a:srgbClr val="FFFFFF"/>
                </a:solidFill>
                <a:latin typeface="League Spartan"/>
                <a:ea typeface="League Spartan"/>
                <a:cs typeface="League Spartan"/>
                <a:sym typeface="League Spartan"/>
              </a:rPr>
              <a:t>LES SYSTÈMES D'INFORMATION GÉOGRAPHIQUE (SIG) </a:t>
            </a:r>
          </a:p>
        </p:txBody>
      </p:sp>
      <p:sp>
        <p:nvSpPr>
          <p:cNvPr id="10" name="TextBox 10"/>
          <p:cNvSpPr txBox="1"/>
          <p:nvPr/>
        </p:nvSpPr>
        <p:spPr>
          <a:xfrm>
            <a:off x="811036" y="1563255"/>
            <a:ext cx="16126858" cy="2686050"/>
          </a:xfrm>
          <a:prstGeom prst="rect">
            <a:avLst/>
          </a:prstGeom>
        </p:spPr>
        <p:txBody>
          <a:bodyPr lIns="0" tIns="0" rIns="0" bIns="0" rtlCol="0" anchor="t">
            <a:spAutoFit/>
          </a:bodyPr>
          <a:lstStyle/>
          <a:p>
            <a:pPr algn="l">
              <a:lnSpc>
                <a:spcPts val="2941"/>
              </a:lnSpc>
            </a:pPr>
            <a:r>
              <a:rPr lang="en-US" sz="2451" b="1" dirty="0">
                <a:solidFill>
                  <a:srgbClr val="000000"/>
                </a:solidFill>
                <a:latin typeface="Times New Roman Bold"/>
                <a:ea typeface="Times New Roman Bold"/>
                <a:cs typeface="Times New Roman Bold"/>
                <a:sym typeface="Times New Roman Bold"/>
              </a:rPr>
              <a:t>3. MATÉRIELS (HARDWARE) :</a:t>
            </a:r>
          </a:p>
          <a:p>
            <a:pPr marL="529312" lvl="1" indent="-264656" algn="l">
              <a:lnSpc>
                <a:spcPts val="2941"/>
              </a:lnSpc>
              <a:buFont typeface="Arial"/>
              <a:buChar char="•"/>
            </a:pPr>
            <a:r>
              <a:rPr lang="en-US" sz="2451" dirty="0">
                <a:solidFill>
                  <a:srgbClr val="000000"/>
                </a:solidFill>
                <a:latin typeface="Times New Roman"/>
                <a:ea typeface="Times New Roman"/>
                <a:cs typeface="Times New Roman"/>
                <a:sym typeface="Times New Roman"/>
              </a:rPr>
              <a:t>CE SONT LES DISPOSITIFS PHYSIQUES UTILISÉS POUR COLLECTER, STOCKER ET TRAITER LES DONNÉES. CELA INCLUT LES ORDINATEURS, LES SERVEURS, LES PÉRIPHÉRIQUES DE STOCKAGE, ET LES ÉQUIPEMENTS RÉSEAU. LE MATÉRIEL CONSTITUE LA BASE SUR LAQUELLE LES AUTRES COMPOSANTS DU SIG S’APPUIENT.ILS CONDITIONNENT LA RAPIDITÉ D’EXPLOITATION, LA FACILITÉ D’UTILISATION ET LE TYPE DE SORTIE POSSIBLE.</a:t>
            </a:r>
          </a:p>
          <a:p>
            <a:pPr algn="l">
              <a:lnSpc>
                <a:spcPts val="3181"/>
              </a:lnSpc>
            </a:pPr>
            <a:endParaRPr lang="en-US" sz="2451" dirty="0">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149">
                <a:alpha val="100000"/>
              </a:srgbClr>
            </a:gs>
            <a:gs pos="100000">
              <a:srgbClr val="09290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8240375" y="8026636"/>
            <a:ext cx="47625" cy="1231664"/>
            <a:chOff x="0" y="0"/>
            <a:chExt cx="37630" cy="973166"/>
          </a:xfrm>
        </p:grpSpPr>
        <p:sp>
          <p:nvSpPr>
            <p:cNvPr id="3" name="Freeform 3"/>
            <p:cNvSpPr/>
            <p:nvPr/>
          </p:nvSpPr>
          <p:spPr>
            <a:xfrm>
              <a:off x="0" y="0"/>
              <a:ext cx="37630" cy="973166"/>
            </a:xfrm>
            <a:custGeom>
              <a:avLst/>
              <a:gdLst/>
              <a:ahLst/>
              <a:cxnLst/>
              <a:rect l="l" t="t" r="r" b="b"/>
              <a:pathLst>
                <a:path w="37630" h="973166">
                  <a:moveTo>
                    <a:pt x="0" y="0"/>
                  </a:moveTo>
                  <a:lnTo>
                    <a:pt x="37630" y="0"/>
                  </a:lnTo>
                  <a:lnTo>
                    <a:pt x="37630" y="973166"/>
                  </a:lnTo>
                  <a:lnTo>
                    <a:pt x="0" y="973166"/>
                  </a:lnTo>
                  <a:close/>
                </a:path>
              </a:pathLst>
            </a:custGeom>
            <a:solidFill>
              <a:srgbClr val="A5C32A"/>
            </a:solidFill>
          </p:spPr>
        </p:sp>
        <p:sp>
          <p:nvSpPr>
            <p:cNvPr id="4" name="TextBox 4"/>
            <p:cNvSpPr txBox="1"/>
            <p:nvPr/>
          </p:nvSpPr>
          <p:spPr>
            <a:xfrm>
              <a:off x="0" y="-38100"/>
              <a:ext cx="37630" cy="101126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16414" y="1028700"/>
            <a:ext cx="17255172" cy="9024219"/>
            <a:chOff x="0" y="0"/>
            <a:chExt cx="89906100" cy="47019661"/>
          </a:xfrm>
        </p:grpSpPr>
        <p:sp>
          <p:nvSpPr>
            <p:cNvPr id="6" name="Freeform 6"/>
            <p:cNvSpPr/>
            <p:nvPr/>
          </p:nvSpPr>
          <p:spPr>
            <a:xfrm>
              <a:off x="72390" y="72390"/>
              <a:ext cx="89761320" cy="46874881"/>
            </a:xfrm>
            <a:custGeom>
              <a:avLst/>
              <a:gdLst/>
              <a:ahLst/>
              <a:cxnLst/>
              <a:rect l="l" t="t" r="r" b="b"/>
              <a:pathLst>
                <a:path w="89761320" h="46874881">
                  <a:moveTo>
                    <a:pt x="0" y="0"/>
                  </a:moveTo>
                  <a:lnTo>
                    <a:pt x="89761320" y="0"/>
                  </a:lnTo>
                  <a:lnTo>
                    <a:pt x="89761320" y="46874881"/>
                  </a:lnTo>
                  <a:lnTo>
                    <a:pt x="0" y="46874881"/>
                  </a:lnTo>
                  <a:lnTo>
                    <a:pt x="0" y="0"/>
                  </a:lnTo>
                  <a:close/>
                </a:path>
              </a:pathLst>
            </a:custGeom>
            <a:solidFill>
              <a:srgbClr val="E5F3D7">
                <a:alpha val="75686"/>
              </a:srgbClr>
            </a:solidFill>
          </p:spPr>
        </p:sp>
        <p:sp>
          <p:nvSpPr>
            <p:cNvPr id="7" name="Freeform 7"/>
            <p:cNvSpPr/>
            <p:nvPr/>
          </p:nvSpPr>
          <p:spPr>
            <a:xfrm>
              <a:off x="0" y="0"/>
              <a:ext cx="89906097" cy="47019660"/>
            </a:xfrm>
            <a:custGeom>
              <a:avLst/>
              <a:gdLst/>
              <a:ahLst/>
              <a:cxnLst/>
              <a:rect l="l" t="t" r="r" b="b"/>
              <a:pathLst>
                <a:path w="89906097" h="47019660">
                  <a:moveTo>
                    <a:pt x="89761318" y="46874881"/>
                  </a:moveTo>
                  <a:lnTo>
                    <a:pt x="89906097" y="46874881"/>
                  </a:lnTo>
                  <a:lnTo>
                    <a:pt x="89906097" y="47019660"/>
                  </a:lnTo>
                  <a:lnTo>
                    <a:pt x="89761318" y="47019660"/>
                  </a:lnTo>
                  <a:lnTo>
                    <a:pt x="89761318" y="46874881"/>
                  </a:lnTo>
                  <a:close/>
                  <a:moveTo>
                    <a:pt x="0" y="144780"/>
                  </a:moveTo>
                  <a:lnTo>
                    <a:pt x="144780" y="144780"/>
                  </a:lnTo>
                  <a:lnTo>
                    <a:pt x="144780" y="46874881"/>
                  </a:lnTo>
                  <a:lnTo>
                    <a:pt x="0" y="46874881"/>
                  </a:lnTo>
                  <a:lnTo>
                    <a:pt x="0" y="144780"/>
                  </a:lnTo>
                  <a:close/>
                  <a:moveTo>
                    <a:pt x="0" y="46874881"/>
                  </a:moveTo>
                  <a:lnTo>
                    <a:pt x="144780" y="46874881"/>
                  </a:lnTo>
                  <a:lnTo>
                    <a:pt x="144780" y="47019660"/>
                  </a:lnTo>
                  <a:lnTo>
                    <a:pt x="0" y="47019660"/>
                  </a:lnTo>
                  <a:lnTo>
                    <a:pt x="0" y="46874881"/>
                  </a:lnTo>
                  <a:close/>
                  <a:moveTo>
                    <a:pt x="89761318" y="144780"/>
                  </a:moveTo>
                  <a:lnTo>
                    <a:pt x="89906097" y="144780"/>
                  </a:lnTo>
                  <a:lnTo>
                    <a:pt x="89906097" y="46874881"/>
                  </a:lnTo>
                  <a:lnTo>
                    <a:pt x="89761318" y="46874881"/>
                  </a:lnTo>
                  <a:lnTo>
                    <a:pt x="89761318" y="144780"/>
                  </a:lnTo>
                  <a:close/>
                  <a:moveTo>
                    <a:pt x="144780" y="46874881"/>
                  </a:moveTo>
                  <a:lnTo>
                    <a:pt x="89761318" y="46874881"/>
                  </a:lnTo>
                  <a:lnTo>
                    <a:pt x="89761318" y="47019660"/>
                  </a:lnTo>
                  <a:lnTo>
                    <a:pt x="144780" y="47019660"/>
                  </a:lnTo>
                  <a:lnTo>
                    <a:pt x="144780" y="46874881"/>
                  </a:lnTo>
                  <a:close/>
                  <a:moveTo>
                    <a:pt x="89761318" y="0"/>
                  </a:moveTo>
                  <a:lnTo>
                    <a:pt x="89906097" y="0"/>
                  </a:lnTo>
                  <a:lnTo>
                    <a:pt x="89906097" y="144780"/>
                  </a:lnTo>
                  <a:lnTo>
                    <a:pt x="89761318" y="144780"/>
                  </a:lnTo>
                  <a:lnTo>
                    <a:pt x="89761318" y="0"/>
                  </a:lnTo>
                  <a:close/>
                  <a:moveTo>
                    <a:pt x="0" y="0"/>
                  </a:moveTo>
                  <a:lnTo>
                    <a:pt x="144780" y="0"/>
                  </a:lnTo>
                  <a:lnTo>
                    <a:pt x="144780" y="144780"/>
                  </a:lnTo>
                  <a:lnTo>
                    <a:pt x="0" y="144780"/>
                  </a:lnTo>
                  <a:lnTo>
                    <a:pt x="0" y="0"/>
                  </a:lnTo>
                  <a:close/>
                  <a:moveTo>
                    <a:pt x="144780" y="0"/>
                  </a:moveTo>
                  <a:lnTo>
                    <a:pt x="89761318" y="0"/>
                  </a:lnTo>
                  <a:lnTo>
                    <a:pt x="89761318" y="144780"/>
                  </a:lnTo>
                  <a:lnTo>
                    <a:pt x="144780" y="144780"/>
                  </a:lnTo>
                  <a:lnTo>
                    <a:pt x="144780" y="0"/>
                  </a:lnTo>
                  <a:close/>
                </a:path>
              </a:pathLst>
            </a:custGeom>
            <a:solidFill>
              <a:srgbClr val="000000">
                <a:alpha val="75686"/>
              </a:srgbClr>
            </a:solidFill>
          </p:spPr>
        </p:sp>
      </p:grpSp>
      <p:sp>
        <p:nvSpPr>
          <p:cNvPr id="8" name="Freeform 8"/>
          <p:cNvSpPr/>
          <p:nvPr/>
        </p:nvSpPr>
        <p:spPr>
          <a:xfrm>
            <a:off x="1752600" y="4538265"/>
            <a:ext cx="3580513" cy="2005087"/>
          </a:xfrm>
          <a:custGeom>
            <a:avLst/>
            <a:gdLst/>
            <a:ahLst/>
            <a:cxnLst/>
            <a:rect l="l" t="t" r="r" b="b"/>
            <a:pathLst>
              <a:path w="4290514" h="2572969">
                <a:moveTo>
                  <a:pt x="0" y="0"/>
                </a:moveTo>
                <a:lnTo>
                  <a:pt x="4290514" y="0"/>
                </a:lnTo>
                <a:lnTo>
                  <a:pt x="4290514" y="2572969"/>
                </a:lnTo>
                <a:lnTo>
                  <a:pt x="0" y="2572969"/>
                </a:lnTo>
                <a:lnTo>
                  <a:pt x="0" y="0"/>
                </a:lnTo>
                <a:close/>
              </a:path>
            </a:pathLst>
          </a:custGeom>
          <a:blipFill>
            <a:blip r:embed="rId2"/>
            <a:stretch>
              <a:fillRect l="-3855" r="-3855"/>
            </a:stretch>
          </a:blipFill>
          <a:ln w="38100" cap="sq">
            <a:solidFill>
              <a:srgbClr val="000000"/>
            </a:solidFill>
            <a:prstDash val="solid"/>
            <a:miter/>
          </a:ln>
        </p:spPr>
      </p:sp>
      <p:sp>
        <p:nvSpPr>
          <p:cNvPr id="9" name="Freeform 9"/>
          <p:cNvSpPr/>
          <p:nvPr/>
        </p:nvSpPr>
        <p:spPr>
          <a:xfrm>
            <a:off x="6324601" y="3666558"/>
            <a:ext cx="4107026" cy="3686742"/>
          </a:xfrm>
          <a:custGeom>
            <a:avLst/>
            <a:gdLst/>
            <a:ahLst/>
            <a:cxnLst/>
            <a:rect l="l" t="t" r="r" b="b"/>
            <a:pathLst>
              <a:path w="2757165" h="2757165">
                <a:moveTo>
                  <a:pt x="0" y="0"/>
                </a:moveTo>
                <a:lnTo>
                  <a:pt x="2757165" y="0"/>
                </a:lnTo>
                <a:lnTo>
                  <a:pt x="2757165" y="2757165"/>
                </a:lnTo>
                <a:lnTo>
                  <a:pt x="0" y="2757165"/>
                </a:lnTo>
                <a:lnTo>
                  <a:pt x="0" y="0"/>
                </a:lnTo>
                <a:close/>
              </a:path>
            </a:pathLst>
          </a:custGeom>
          <a:blipFill>
            <a:blip r:embed="rId3"/>
            <a:stretch>
              <a:fillRect/>
            </a:stretch>
          </a:blipFill>
          <a:ln w="38100" cap="sq">
            <a:solidFill>
              <a:srgbClr val="000000"/>
            </a:solidFill>
            <a:prstDash val="solid"/>
            <a:miter/>
          </a:ln>
        </p:spPr>
      </p:sp>
      <p:sp>
        <p:nvSpPr>
          <p:cNvPr id="10" name="Freeform 10"/>
          <p:cNvSpPr/>
          <p:nvPr/>
        </p:nvSpPr>
        <p:spPr>
          <a:xfrm>
            <a:off x="11345289" y="3842182"/>
            <a:ext cx="4525976" cy="2077497"/>
          </a:xfrm>
          <a:custGeom>
            <a:avLst/>
            <a:gdLst/>
            <a:ahLst/>
            <a:cxnLst/>
            <a:rect l="l" t="t" r="r" b="b"/>
            <a:pathLst>
              <a:path w="4525976" h="2077497">
                <a:moveTo>
                  <a:pt x="0" y="0"/>
                </a:moveTo>
                <a:lnTo>
                  <a:pt x="4525977" y="0"/>
                </a:lnTo>
                <a:lnTo>
                  <a:pt x="4525977" y="2077497"/>
                </a:lnTo>
                <a:lnTo>
                  <a:pt x="0" y="2077497"/>
                </a:lnTo>
                <a:lnTo>
                  <a:pt x="0" y="0"/>
                </a:lnTo>
                <a:close/>
              </a:path>
            </a:pathLst>
          </a:custGeom>
          <a:blipFill>
            <a:blip r:embed="rId4"/>
            <a:stretch>
              <a:fillRect/>
            </a:stretch>
          </a:blipFill>
          <a:ln w="38100" cap="sq">
            <a:solidFill>
              <a:srgbClr val="000000"/>
            </a:solidFill>
            <a:prstDash val="solid"/>
            <a:miter/>
          </a:ln>
        </p:spPr>
      </p:sp>
      <p:sp>
        <p:nvSpPr>
          <p:cNvPr id="14" name="Freeform 14"/>
          <p:cNvSpPr/>
          <p:nvPr/>
        </p:nvSpPr>
        <p:spPr>
          <a:xfrm>
            <a:off x="1752600" y="7253213"/>
            <a:ext cx="3580513" cy="2005087"/>
          </a:xfrm>
          <a:custGeom>
            <a:avLst/>
            <a:gdLst/>
            <a:ahLst/>
            <a:cxnLst/>
            <a:rect l="l" t="t" r="r" b="b"/>
            <a:pathLst>
              <a:path w="3580513" h="2005087">
                <a:moveTo>
                  <a:pt x="0" y="0"/>
                </a:moveTo>
                <a:lnTo>
                  <a:pt x="3580513" y="0"/>
                </a:lnTo>
                <a:lnTo>
                  <a:pt x="3580513" y="2005087"/>
                </a:lnTo>
                <a:lnTo>
                  <a:pt x="0" y="2005087"/>
                </a:lnTo>
                <a:lnTo>
                  <a:pt x="0" y="0"/>
                </a:lnTo>
                <a:close/>
              </a:path>
            </a:pathLst>
          </a:custGeom>
          <a:blipFill>
            <a:blip r:embed="rId5"/>
            <a:stretch>
              <a:fillRect/>
            </a:stretch>
          </a:blipFill>
          <a:ln w="38100" cap="sq">
            <a:solidFill>
              <a:srgbClr val="000000"/>
            </a:solidFill>
            <a:prstDash val="solid"/>
            <a:miter/>
          </a:ln>
        </p:spPr>
      </p:sp>
      <p:sp>
        <p:nvSpPr>
          <p:cNvPr id="15" name="Freeform 15"/>
          <p:cNvSpPr/>
          <p:nvPr/>
        </p:nvSpPr>
        <p:spPr>
          <a:xfrm>
            <a:off x="12192000" y="7353300"/>
            <a:ext cx="2901278" cy="1631969"/>
          </a:xfrm>
          <a:custGeom>
            <a:avLst/>
            <a:gdLst/>
            <a:ahLst/>
            <a:cxnLst/>
            <a:rect l="l" t="t" r="r" b="b"/>
            <a:pathLst>
              <a:path w="2901278" h="1631969">
                <a:moveTo>
                  <a:pt x="0" y="0"/>
                </a:moveTo>
                <a:lnTo>
                  <a:pt x="2901277" y="0"/>
                </a:lnTo>
                <a:lnTo>
                  <a:pt x="2901277" y="1631969"/>
                </a:lnTo>
                <a:lnTo>
                  <a:pt x="0" y="1631969"/>
                </a:lnTo>
                <a:lnTo>
                  <a:pt x="0" y="0"/>
                </a:lnTo>
                <a:close/>
              </a:path>
            </a:pathLst>
          </a:custGeom>
          <a:blipFill>
            <a:blip r:embed="rId6"/>
            <a:stretch>
              <a:fillRect/>
            </a:stretch>
          </a:blipFill>
          <a:ln w="38100" cap="sq">
            <a:solidFill>
              <a:srgbClr val="000000"/>
            </a:solidFill>
            <a:prstDash val="solid"/>
            <a:miter/>
          </a:ln>
        </p:spPr>
      </p:sp>
      <p:sp>
        <p:nvSpPr>
          <p:cNvPr id="16" name="TextBox 16"/>
          <p:cNvSpPr txBox="1"/>
          <p:nvPr/>
        </p:nvSpPr>
        <p:spPr>
          <a:xfrm>
            <a:off x="283605" y="329867"/>
            <a:ext cx="18240375" cy="657225"/>
          </a:xfrm>
          <a:prstGeom prst="rect">
            <a:avLst/>
          </a:prstGeom>
        </p:spPr>
        <p:txBody>
          <a:bodyPr lIns="0" tIns="0" rIns="0" bIns="0" rtlCol="0" anchor="t">
            <a:spAutoFit/>
          </a:bodyPr>
          <a:lstStyle/>
          <a:p>
            <a:pPr algn="ctr">
              <a:lnSpc>
                <a:spcPts val="5221"/>
              </a:lnSpc>
              <a:spcBef>
                <a:spcPct val="0"/>
              </a:spcBef>
            </a:pPr>
            <a:r>
              <a:rPr lang="en-US" sz="4351" b="1">
                <a:solidFill>
                  <a:srgbClr val="FFFFFF"/>
                </a:solidFill>
                <a:latin typeface="League Spartan"/>
                <a:ea typeface="League Spartan"/>
                <a:cs typeface="League Spartan"/>
                <a:sym typeface="League Spartan"/>
              </a:rPr>
              <a:t>LES SYSTÈMES D'INFORMATION GÉOGRAPHIQUE (SIG) </a:t>
            </a:r>
          </a:p>
        </p:txBody>
      </p:sp>
      <p:sp>
        <p:nvSpPr>
          <p:cNvPr id="17" name="TextBox 17"/>
          <p:cNvSpPr txBox="1"/>
          <p:nvPr/>
        </p:nvSpPr>
        <p:spPr>
          <a:xfrm>
            <a:off x="811036" y="1563255"/>
            <a:ext cx="16126858" cy="2314575"/>
          </a:xfrm>
          <a:prstGeom prst="rect">
            <a:avLst/>
          </a:prstGeom>
        </p:spPr>
        <p:txBody>
          <a:bodyPr lIns="0" tIns="0" rIns="0" bIns="0" rtlCol="0" anchor="t">
            <a:spAutoFit/>
          </a:bodyPr>
          <a:lstStyle/>
          <a:p>
            <a:pPr algn="l">
              <a:lnSpc>
                <a:spcPts val="2941"/>
              </a:lnSpc>
            </a:pPr>
            <a:r>
              <a:rPr lang="en-US" sz="2451" b="1">
                <a:solidFill>
                  <a:srgbClr val="000000"/>
                </a:solidFill>
                <a:latin typeface="Times New Roman Bold"/>
                <a:ea typeface="Times New Roman Bold"/>
                <a:cs typeface="Times New Roman Bold"/>
                <a:sym typeface="Times New Roman Bold"/>
              </a:rPr>
              <a:t>4. LOGICIELS (SOFTWARE)</a:t>
            </a:r>
            <a:r>
              <a:rPr lang="en-US" sz="2451">
                <a:solidFill>
                  <a:srgbClr val="000000"/>
                </a:solidFill>
                <a:latin typeface="Times New Roman"/>
                <a:ea typeface="Times New Roman"/>
                <a:cs typeface="Times New Roman"/>
                <a:sym typeface="Times New Roman"/>
              </a:rPr>
              <a:t> : IL COMPREND LES PROGRAMMES ET APPLICATIONS QUI PERMETTENT DE GÉRER LES DONNÉES ET D'EXÉCUTER LES TÂCHES REQUISES. CELA PEUT INCLURE DES SYSTÈMES DE GESTION DE BASES DE DONNÉES, DES APPLICATIONS DE TRAITEMENT D’IMAGERIE, ET DES LOGICIELS SPÉCIFIQUES . LE LOGICIEL PERMET D'AUTOMATISER DES PROCESSUS ET D'ANALYSER DES INFORMATIONS.</a:t>
            </a:r>
          </a:p>
          <a:p>
            <a:pPr algn="l">
              <a:lnSpc>
                <a:spcPts val="3181"/>
              </a:lnSpc>
            </a:pPr>
            <a:endParaRPr lang="en-US" sz="2451">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149">
                <a:alpha val="100000"/>
              </a:srgbClr>
            </a:gs>
            <a:gs pos="100000">
              <a:srgbClr val="09290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8240375" y="8026636"/>
            <a:ext cx="47625" cy="1231664"/>
            <a:chOff x="0" y="0"/>
            <a:chExt cx="37630" cy="973166"/>
          </a:xfrm>
        </p:grpSpPr>
        <p:sp>
          <p:nvSpPr>
            <p:cNvPr id="3" name="Freeform 3"/>
            <p:cNvSpPr/>
            <p:nvPr/>
          </p:nvSpPr>
          <p:spPr>
            <a:xfrm>
              <a:off x="0" y="0"/>
              <a:ext cx="37630" cy="973166"/>
            </a:xfrm>
            <a:custGeom>
              <a:avLst/>
              <a:gdLst/>
              <a:ahLst/>
              <a:cxnLst/>
              <a:rect l="l" t="t" r="r" b="b"/>
              <a:pathLst>
                <a:path w="37630" h="973166">
                  <a:moveTo>
                    <a:pt x="0" y="0"/>
                  </a:moveTo>
                  <a:lnTo>
                    <a:pt x="37630" y="0"/>
                  </a:lnTo>
                  <a:lnTo>
                    <a:pt x="37630" y="973166"/>
                  </a:lnTo>
                  <a:lnTo>
                    <a:pt x="0" y="973166"/>
                  </a:lnTo>
                  <a:close/>
                </a:path>
              </a:pathLst>
            </a:custGeom>
            <a:solidFill>
              <a:srgbClr val="A5C32A"/>
            </a:solidFill>
          </p:spPr>
        </p:sp>
        <p:sp>
          <p:nvSpPr>
            <p:cNvPr id="4" name="TextBox 4"/>
            <p:cNvSpPr txBox="1"/>
            <p:nvPr/>
          </p:nvSpPr>
          <p:spPr>
            <a:xfrm>
              <a:off x="0" y="-38100"/>
              <a:ext cx="37630" cy="101126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16414" y="1028700"/>
            <a:ext cx="17255172" cy="9024219"/>
            <a:chOff x="0" y="0"/>
            <a:chExt cx="89906100" cy="47019661"/>
          </a:xfrm>
        </p:grpSpPr>
        <p:sp>
          <p:nvSpPr>
            <p:cNvPr id="6" name="Freeform 6"/>
            <p:cNvSpPr/>
            <p:nvPr/>
          </p:nvSpPr>
          <p:spPr>
            <a:xfrm>
              <a:off x="72390" y="72390"/>
              <a:ext cx="89761320" cy="46874881"/>
            </a:xfrm>
            <a:custGeom>
              <a:avLst/>
              <a:gdLst/>
              <a:ahLst/>
              <a:cxnLst/>
              <a:rect l="l" t="t" r="r" b="b"/>
              <a:pathLst>
                <a:path w="89761320" h="46874881">
                  <a:moveTo>
                    <a:pt x="0" y="0"/>
                  </a:moveTo>
                  <a:lnTo>
                    <a:pt x="89761320" y="0"/>
                  </a:lnTo>
                  <a:lnTo>
                    <a:pt x="89761320" y="46874881"/>
                  </a:lnTo>
                  <a:lnTo>
                    <a:pt x="0" y="46874881"/>
                  </a:lnTo>
                  <a:lnTo>
                    <a:pt x="0" y="0"/>
                  </a:lnTo>
                  <a:close/>
                </a:path>
              </a:pathLst>
            </a:custGeom>
            <a:solidFill>
              <a:srgbClr val="E5F3D7">
                <a:alpha val="63922"/>
              </a:srgbClr>
            </a:solidFill>
          </p:spPr>
        </p:sp>
        <p:sp>
          <p:nvSpPr>
            <p:cNvPr id="7" name="Freeform 7"/>
            <p:cNvSpPr/>
            <p:nvPr/>
          </p:nvSpPr>
          <p:spPr>
            <a:xfrm>
              <a:off x="0" y="0"/>
              <a:ext cx="89906097" cy="47019660"/>
            </a:xfrm>
            <a:custGeom>
              <a:avLst/>
              <a:gdLst/>
              <a:ahLst/>
              <a:cxnLst/>
              <a:rect l="l" t="t" r="r" b="b"/>
              <a:pathLst>
                <a:path w="89906097" h="47019660">
                  <a:moveTo>
                    <a:pt x="89761318" y="46874881"/>
                  </a:moveTo>
                  <a:lnTo>
                    <a:pt x="89906097" y="46874881"/>
                  </a:lnTo>
                  <a:lnTo>
                    <a:pt x="89906097" y="47019660"/>
                  </a:lnTo>
                  <a:lnTo>
                    <a:pt x="89761318" y="47019660"/>
                  </a:lnTo>
                  <a:lnTo>
                    <a:pt x="89761318" y="46874881"/>
                  </a:lnTo>
                  <a:close/>
                  <a:moveTo>
                    <a:pt x="0" y="144780"/>
                  </a:moveTo>
                  <a:lnTo>
                    <a:pt x="144780" y="144780"/>
                  </a:lnTo>
                  <a:lnTo>
                    <a:pt x="144780" y="46874881"/>
                  </a:lnTo>
                  <a:lnTo>
                    <a:pt x="0" y="46874881"/>
                  </a:lnTo>
                  <a:lnTo>
                    <a:pt x="0" y="144780"/>
                  </a:lnTo>
                  <a:close/>
                  <a:moveTo>
                    <a:pt x="0" y="46874881"/>
                  </a:moveTo>
                  <a:lnTo>
                    <a:pt x="144780" y="46874881"/>
                  </a:lnTo>
                  <a:lnTo>
                    <a:pt x="144780" y="47019660"/>
                  </a:lnTo>
                  <a:lnTo>
                    <a:pt x="0" y="47019660"/>
                  </a:lnTo>
                  <a:lnTo>
                    <a:pt x="0" y="46874881"/>
                  </a:lnTo>
                  <a:close/>
                  <a:moveTo>
                    <a:pt x="89761318" y="144780"/>
                  </a:moveTo>
                  <a:lnTo>
                    <a:pt x="89906097" y="144780"/>
                  </a:lnTo>
                  <a:lnTo>
                    <a:pt x="89906097" y="46874881"/>
                  </a:lnTo>
                  <a:lnTo>
                    <a:pt x="89761318" y="46874881"/>
                  </a:lnTo>
                  <a:lnTo>
                    <a:pt x="89761318" y="144780"/>
                  </a:lnTo>
                  <a:close/>
                  <a:moveTo>
                    <a:pt x="144780" y="46874881"/>
                  </a:moveTo>
                  <a:lnTo>
                    <a:pt x="89761318" y="46874881"/>
                  </a:lnTo>
                  <a:lnTo>
                    <a:pt x="89761318" y="47019660"/>
                  </a:lnTo>
                  <a:lnTo>
                    <a:pt x="144780" y="47019660"/>
                  </a:lnTo>
                  <a:lnTo>
                    <a:pt x="144780" y="46874881"/>
                  </a:lnTo>
                  <a:close/>
                  <a:moveTo>
                    <a:pt x="89761318" y="0"/>
                  </a:moveTo>
                  <a:lnTo>
                    <a:pt x="89906097" y="0"/>
                  </a:lnTo>
                  <a:lnTo>
                    <a:pt x="89906097" y="144780"/>
                  </a:lnTo>
                  <a:lnTo>
                    <a:pt x="89761318" y="144780"/>
                  </a:lnTo>
                  <a:lnTo>
                    <a:pt x="89761318" y="0"/>
                  </a:lnTo>
                  <a:close/>
                  <a:moveTo>
                    <a:pt x="0" y="0"/>
                  </a:moveTo>
                  <a:lnTo>
                    <a:pt x="144780" y="0"/>
                  </a:lnTo>
                  <a:lnTo>
                    <a:pt x="144780" y="144780"/>
                  </a:lnTo>
                  <a:lnTo>
                    <a:pt x="0" y="144780"/>
                  </a:lnTo>
                  <a:lnTo>
                    <a:pt x="0" y="0"/>
                  </a:lnTo>
                  <a:close/>
                  <a:moveTo>
                    <a:pt x="144780" y="0"/>
                  </a:moveTo>
                  <a:lnTo>
                    <a:pt x="89761318" y="0"/>
                  </a:lnTo>
                  <a:lnTo>
                    <a:pt x="89761318" y="144780"/>
                  </a:lnTo>
                  <a:lnTo>
                    <a:pt x="144780" y="144780"/>
                  </a:lnTo>
                  <a:lnTo>
                    <a:pt x="144780" y="0"/>
                  </a:lnTo>
                  <a:close/>
                </a:path>
              </a:pathLst>
            </a:custGeom>
            <a:solidFill>
              <a:srgbClr val="000000">
                <a:alpha val="63922"/>
              </a:srgbClr>
            </a:solidFill>
          </p:spPr>
        </p:sp>
      </p:grpSp>
      <p:sp>
        <p:nvSpPr>
          <p:cNvPr id="8" name="Freeform 8"/>
          <p:cNvSpPr/>
          <p:nvPr/>
        </p:nvSpPr>
        <p:spPr>
          <a:xfrm>
            <a:off x="5661914" y="3877830"/>
            <a:ext cx="7483758" cy="5637764"/>
          </a:xfrm>
          <a:custGeom>
            <a:avLst/>
            <a:gdLst/>
            <a:ahLst/>
            <a:cxnLst/>
            <a:rect l="l" t="t" r="r" b="b"/>
            <a:pathLst>
              <a:path w="7483758" h="5637764">
                <a:moveTo>
                  <a:pt x="0" y="0"/>
                </a:moveTo>
                <a:lnTo>
                  <a:pt x="7483757" y="0"/>
                </a:lnTo>
                <a:lnTo>
                  <a:pt x="7483757" y="5637764"/>
                </a:lnTo>
                <a:lnTo>
                  <a:pt x="0" y="5637764"/>
                </a:lnTo>
                <a:lnTo>
                  <a:pt x="0" y="0"/>
                </a:lnTo>
                <a:close/>
              </a:path>
            </a:pathLst>
          </a:custGeom>
          <a:blipFill>
            <a:blip r:embed="rId2"/>
            <a:stretch>
              <a:fillRect/>
            </a:stretch>
          </a:blipFill>
          <a:ln w="38100" cap="sq">
            <a:solidFill>
              <a:srgbClr val="000000"/>
            </a:solidFill>
            <a:prstDash val="solid"/>
            <a:miter/>
          </a:ln>
        </p:spPr>
      </p:sp>
      <p:sp>
        <p:nvSpPr>
          <p:cNvPr id="9" name="TextBox 9"/>
          <p:cNvSpPr txBox="1"/>
          <p:nvPr/>
        </p:nvSpPr>
        <p:spPr>
          <a:xfrm>
            <a:off x="283605" y="329867"/>
            <a:ext cx="18240375" cy="657225"/>
          </a:xfrm>
          <a:prstGeom prst="rect">
            <a:avLst/>
          </a:prstGeom>
        </p:spPr>
        <p:txBody>
          <a:bodyPr lIns="0" tIns="0" rIns="0" bIns="0" rtlCol="0" anchor="t">
            <a:spAutoFit/>
          </a:bodyPr>
          <a:lstStyle/>
          <a:p>
            <a:pPr algn="ctr">
              <a:lnSpc>
                <a:spcPts val="5221"/>
              </a:lnSpc>
              <a:spcBef>
                <a:spcPct val="0"/>
              </a:spcBef>
            </a:pPr>
            <a:r>
              <a:rPr lang="en-US" sz="4351" b="1">
                <a:solidFill>
                  <a:srgbClr val="FFFFFF"/>
                </a:solidFill>
                <a:latin typeface="League Spartan"/>
                <a:ea typeface="League Spartan"/>
                <a:cs typeface="League Spartan"/>
                <a:sym typeface="League Spartan"/>
              </a:rPr>
              <a:t>LES SYSTÈMES D'INFORMATION GÉOGRAPHIQUE (SIG) </a:t>
            </a:r>
          </a:p>
        </p:txBody>
      </p:sp>
      <p:sp>
        <p:nvSpPr>
          <p:cNvPr id="10" name="TextBox 10"/>
          <p:cNvSpPr txBox="1"/>
          <p:nvPr/>
        </p:nvSpPr>
        <p:spPr>
          <a:xfrm>
            <a:off x="811036" y="1563255"/>
            <a:ext cx="16126858" cy="2314575"/>
          </a:xfrm>
          <a:prstGeom prst="rect">
            <a:avLst/>
          </a:prstGeom>
        </p:spPr>
        <p:txBody>
          <a:bodyPr lIns="0" tIns="0" rIns="0" bIns="0" rtlCol="0" anchor="t">
            <a:spAutoFit/>
          </a:bodyPr>
          <a:lstStyle/>
          <a:p>
            <a:pPr algn="l">
              <a:lnSpc>
                <a:spcPts val="2941"/>
              </a:lnSpc>
            </a:pPr>
            <a:r>
              <a:rPr lang="en-US" sz="2451" b="1">
                <a:solidFill>
                  <a:srgbClr val="000000"/>
                </a:solidFill>
                <a:latin typeface="Times New Roman Bold"/>
                <a:ea typeface="Times New Roman Bold"/>
                <a:cs typeface="Times New Roman Bold"/>
                <a:sym typeface="Times New Roman Bold"/>
              </a:rPr>
              <a:t>5. MÉTHODES (PROCÉDURES) :</a:t>
            </a:r>
          </a:p>
          <a:p>
            <a:pPr marL="529312" lvl="1" indent="-264656" algn="l">
              <a:lnSpc>
                <a:spcPts val="2941"/>
              </a:lnSpc>
              <a:buFont typeface="Arial"/>
              <a:buChar char="•"/>
            </a:pPr>
            <a:r>
              <a:rPr lang="en-US" sz="2451">
                <a:solidFill>
                  <a:srgbClr val="000000"/>
                </a:solidFill>
                <a:latin typeface="Times New Roman"/>
                <a:ea typeface="Times New Roman"/>
                <a:cs typeface="Times New Roman"/>
                <a:sym typeface="Times New Roman"/>
              </a:rPr>
              <a:t>CE SONT LES POLITIQUES ET MÉTHODES QUI RÉGISSENT L'UTILISATION DU SIG. CELA INCLUT LES RÈGLES DE SAISIE DE DONNÉES, LES PROTOCOLES DE SÉCURITÉ, ET LES PROCÉDURES DE MAINTENANCE. DES PROCÉDURES BIEN DÉFINIES GARANTISSENT QUE LE SYSTÈME EST UTILISÉ DE MANIÈRE COHÉRENTE ET EFFICACE.</a:t>
            </a:r>
          </a:p>
          <a:p>
            <a:pPr algn="l">
              <a:lnSpc>
                <a:spcPts val="3181"/>
              </a:lnSpc>
            </a:pPr>
            <a:endParaRPr lang="en-US" sz="2451">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149">
                <a:alpha val="100000"/>
              </a:srgbClr>
            </a:gs>
            <a:gs pos="100000">
              <a:srgbClr val="09290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8240375" y="8026636"/>
            <a:ext cx="47625" cy="1231664"/>
            <a:chOff x="0" y="0"/>
            <a:chExt cx="37630" cy="973166"/>
          </a:xfrm>
        </p:grpSpPr>
        <p:sp>
          <p:nvSpPr>
            <p:cNvPr id="3" name="Freeform 3"/>
            <p:cNvSpPr/>
            <p:nvPr/>
          </p:nvSpPr>
          <p:spPr>
            <a:xfrm>
              <a:off x="0" y="0"/>
              <a:ext cx="37630" cy="973166"/>
            </a:xfrm>
            <a:custGeom>
              <a:avLst/>
              <a:gdLst/>
              <a:ahLst/>
              <a:cxnLst/>
              <a:rect l="l" t="t" r="r" b="b"/>
              <a:pathLst>
                <a:path w="37630" h="973166">
                  <a:moveTo>
                    <a:pt x="0" y="0"/>
                  </a:moveTo>
                  <a:lnTo>
                    <a:pt x="37630" y="0"/>
                  </a:lnTo>
                  <a:lnTo>
                    <a:pt x="37630" y="973166"/>
                  </a:lnTo>
                  <a:lnTo>
                    <a:pt x="0" y="973166"/>
                  </a:lnTo>
                  <a:close/>
                </a:path>
              </a:pathLst>
            </a:custGeom>
            <a:solidFill>
              <a:srgbClr val="A5C32A"/>
            </a:solidFill>
          </p:spPr>
        </p:sp>
        <p:sp>
          <p:nvSpPr>
            <p:cNvPr id="4" name="TextBox 4"/>
            <p:cNvSpPr txBox="1"/>
            <p:nvPr/>
          </p:nvSpPr>
          <p:spPr>
            <a:xfrm>
              <a:off x="0" y="-38100"/>
              <a:ext cx="37630" cy="101126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35596" y="1494216"/>
            <a:ext cx="15462318" cy="2243167"/>
            <a:chOff x="0" y="0"/>
            <a:chExt cx="20616425" cy="2990890"/>
          </a:xfrm>
        </p:grpSpPr>
        <p:grpSp>
          <p:nvGrpSpPr>
            <p:cNvPr id="6" name="Group 6"/>
            <p:cNvGrpSpPr/>
            <p:nvPr/>
          </p:nvGrpSpPr>
          <p:grpSpPr>
            <a:xfrm>
              <a:off x="0" y="0"/>
              <a:ext cx="20616425" cy="2990890"/>
              <a:chOff x="0" y="0"/>
              <a:chExt cx="101854585" cy="14776366"/>
            </a:xfrm>
          </p:grpSpPr>
          <p:sp>
            <p:nvSpPr>
              <p:cNvPr id="7" name="Freeform 7"/>
              <p:cNvSpPr/>
              <p:nvPr/>
            </p:nvSpPr>
            <p:spPr>
              <a:xfrm>
                <a:off x="72390" y="72390"/>
                <a:ext cx="101709807" cy="14631587"/>
              </a:xfrm>
              <a:custGeom>
                <a:avLst/>
                <a:gdLst/>
                <a:ahLst/>
                <a:cxnLst/>
                <a:rect l="l" t="t" r="r" b="b"/>
                <a:pathLst>
                  <a:path w="101709807" h="14631587">
                    <a:moveTo>
                      <a:pt x="0" y="0"/>
                    </a:moveTo>
                    <a:lnTo>
                      <a:pt x="101709807" y="0"/>
                    </a:lnTo>
                    <a:lnTo>
                      <a:pt x="101709807" y="14631587"/>
                    </a:lnTo>
                    <a:lnTo>
                      <a:pt x="0" y="14631587"/>
                    </a:lnTo>
                    <a:lnTo>
                      <a:pt x="0" y="0"/>
                    </a:lnTo>
                    <a:close/>
                  </a:path>
                </a:pathLst>
              </a:custGeom>
              <a:solidFill>
                <a:srgbClr val="E5F3D7">
                  <a:alpha val="76863"/>
                </a:srgbClr>
              </a:solidFill>
            </p:spPr>
          </p:sp>
          <p:sp>
            <p:nvSpPr>
              <p:cNvPr id="8" name="Freeform 8"/>
              <p:cNvSpPr/>
              <p:nvPr/>
            </p:nvSpPr>
            <p:spPr>
              <a:xfrm>
                <a:off x="0" y="0"/>
                <a:ext cx="101854583" cy="14776366"/>
              </a:xfrm>
              <a:custGeom>
                <a:avLst/>
                <a:gdLst/>
                <a:ahLst/>
                <a:cxnLst/>
                <a:rect l="l" t="t" r="r" b="b"/>
                <a:pathLst>
                  <a:path w="101854583" h="14776366">
                    <a:moveTo>
                      <a:pt x="101709804" y="14631586"/>
                    </a:moveTo>
                    <a:lnTo>
                      <a:pt x="101854583" y="14631586"/>
                    </a:lnTo>
                    <a:lnTo>
                      <a:pt x="101854583" y="14776366"/>
                    </a:lnTo>
                    <a:lnTo>
                      <a:pt x="101709804" y="14776366"/>
                    </a:lnTo>
                    <a:lnTo>
                      <a:pt x="101709804" y="14631586"/>
                    </a:lnTo>
                    <a:close/>
                    <a:moveTo>
                      <a:pt x="0" y="144780"/>
                    </a:moveTo>
                    <a:lnTo>
                      <a:pt x="144780" y="144780"/>
                    </a:lnTo>
                    <a:lnTo>
                      <a:pt x="144780" y="14631586"/>
                    </a:lnTo>
                    <a:lnTo>
                      <a:pt x="0" y="14631586"/>
                    </a:lnTo>
                    <a:lnTo>
                      <a:pt x="0" y="144780"/>
                    </a:lnTo>
                    <a:close/>
                    <a:moveTo>
                      <a:pt x="0" y="14631586"/>
                    </a:moveTo>
                    <a:lnTo>
                      <a:pt x="144780" y="14631586"/>
                    </a:lnTo>
                    <a:lnTo>
                      <a:pt x="144780" y="14776366"/>
                    </a:lnTo>
                    <a:lnTo>
                      <a:pt x="0" y="14776366"/>
                    </a:lnTo>
                    <a:lnTo>
                      <a:pt x="0" y="14631586"/>
                    </a:lnTo>
                    <a:close/>
                    <a:moveTo>
                      <a:pt x="101709804" y="144780"/>
                    </a:moveTo>
                    <a:lnTo>
                      <a:pt x="101854583" y="144780"/>
                    </a:lnTo>
                    <a:lnTo>
                      <a:pt x="101854583" y="14631586"/>
                    </a:lnTo>
                    <a:lnTo>
                      <a:pt x="101709804" y="14631586"/>
                    </a:lnTo>
                    <a:lnTo>
                      <a:pt x="101709804" y="144780"/>
                    </a:lnTo>
                    <a:close/>
                    <a:moveTo>
                      <a:pt x="144780" y="14631586"/>
                    </a:moveTo>
                    <a:lnTo>
                      <a:pt x="101709804" y="14631586"/>
                    </a:lnTo>
                    <a:lnTo>
                      <a:pt x="101709804" y="14776366"/>
                    </a:lnTo>
                    <a:lnTo>
                      <a:pt x="144780" y="14776366"/>
                    </a:lnTo>
                    <a:lnTo>
                      <a:pt x="144780" y="14631586"/>
                    </a:lnTo>
                    <a:close/>
                    <a:moveTo>
                      <a:pt x="101709804" y="0"/>
                    </a:moveTo>
                    <a:lnTo>
                      <a:pt x="101854583" y="0"/>
                    </a:lnTo>
                    <a:lnTo>
                      <a:pt x="101854583" y="144780"/>
                    </a:lnTo>
                    <a:lnTo>
                      <a:pt x="101709804" y="144780"/>
                    </a:lnTo>
                    <a:lnTo>
                      <a:pt x="101709804" y="0"/>
                    </a:lnTo>
                    <a:close/>
                    <a:moveTo>
                      <a:pt x="0" y="0"/>
                    </a:moveTo>
                    <a:lnTo>
                      <a:pt x="144780" y="0"/>
                    </a:lnTo>
                    <a:lnTo>
                      <a:pt x="144780" y="144780"/>
                    </a:lnTo>
                    <a:lnTo>
                      <a:pt x="0" y="144780"/>
                    </a:lnTo>
                    <a:lnTo>
                      <a:pt x="0" y="0"/>
                    </a:lnTo>
                    <a:close/>
                    <a:moveTo>
                      <a:pt x="144780" y="0"/>
                    </a:moveTo>
                    <a:lnTo>
                      <a:pt x="101709804" y="0"/>
                    </a:lnTo>
                    <a:lnTo>
                      <a:pt x="101709804" y="144780"/>
                    </a:lnTo>
                    <a:lnTo>
                      <a:pt x="144780" y="144780"/>
                    </a:lnTo>
                    <a:lnTo>
                      <a:pt x="144780" y="0"/>
                    </a:lnTo>
                    <a:close/>
                  </a:path>
                </a:pathLst>
              </a:custGeom>
              <a:solidFill>
                <a:srgbClr val="000000">
                  <a:alpha val="76863"/>
                </a:srgbClr>
              </a:solidFill>
            </p:spPr>
          </p:sp>
        </p:grpSp>
        <p:sp>
          <p:nvSpPr>
            <p:cNvPr id="9" name="TextBox 9"/>
            <p:cNvSpPr txBox="1"/>
            <p:nvPr/>
          </p:nvSpPr>
          <p:spPr>
            <a:xfrm>
              <a:off x="592342" y="378161"/>
              <a:ext cx="19468864" cy="2205993"/>
            </a:xfrm>
            <a:prstGeom prst="rect">
              <a:avLst/>
            </a:prstGeom>
          </p:spPr>
          <p:txBody>
            <a:bodyPr lIns="0" tIns="0" rIns="0" bIns="0" rtlCol="0" anchor="t">
              <a:spAutoFit/>
            </a:bodyPr>
            <a:lstStyle/>
            <a:p>
              <a:pPr algn="l">
                <a:lnSpc>
                  <a:spcPts val="3214"/>
                </a:lnSpc>
              </a:pPr>
              <a:r>
                <a:rPr lang="en-US" sz="2472">
                  <a:solidFill>
                    <a:srgbClr val="000000"/>
                  </a:solidFill>
                  <a:latin typeface="JetBrains Mono"/>
                  <a:ea typeface="JetBrains Mono"/>
                  <a:cs typeface="JetBrains Mono"/>
                  <a:sym typeface="JetBrains Mono"/>
                </a:rPr>
                <a:t>Un système d’information géographique peut être aussi défini par les questions auxquelles il apporte des réponses: Où ? Quoi ? Comment ? Quand ? Et si?  </a:t>
              </a:r>
            </a:p>
            <a:p>
              <a:pPr algn="ctr">
                <a:lnSpc>
                  <a:spcPts val="3707"/>
                </a:lnSpc>
              </a:pPr>
              <a:endParaRPr lang="en-US" sz="2472">
                <a:solidFill>
                  <a:srgbClr val="000000"/>
                </a:solidFill>
                <a:latin typeface="JetBrains Mono"/>
                <a:ea typeface="JetBrains Mono"/>
                <a:cs typeface="JetBrains Mono"/>
                <a:sym typeface="JetBrains Mono"/>
              </a:endParaRPr>
            </a:p>
          </p:txBody>
        </p:sp>
      </p:grpSp>
      <p:grpSp>
        <p:nvGrpSpPr>
          <p:cNvPr id="10" name="Group 10"/>
          <p:cNvGrpSpPr/>
          <p:nvPr/>
        </p:nvGrpSpPr>
        <p:grpSpPr>
          <a:xfrm>
            <a:off x="1448917" y="4755570"/>
            <a:ext cx="7517838" cy="3611459"/>
            <a:chOff x="0" y="0"/>
            <a:chExt cx="10023784" cy="4815279"/>
          </a:xfrm>
        </p:grpSpPr>
        <p:grpSp>
          <p:nvGrpSpPr>
            <p:cNvPr id="11" name="Group 11"/>
            <p:cNvGrpSpPr/>
            <p:nvPr/>
          </p:nvGrpSpPr>
          <p:grpSpPr>
            <a:xfrm>
              <a:off x="0" y="0"/>
              <a:ext cx="10023784" cy="4815279"/>
              <a:chOff x="0" y="0"/>
              <a:chExt cx="48644177" cy="23367950"/>
            </a:xfrm>
          </p:grpSpPr>
          <p:sp>
            <p:nvSpPr>
              <p:cNvPr id="12" name="Freeform 12"/>
              <p:cNvSpPr/>
              <p:nvPr/>
            </p:nvSpPr>
            <p:spPr>
              <a:xfrm>
                <a:off x="72390" y="72390"/>
                <a:ext cx="48499396" cy="23223171"/>
              </a:xfrm>
              <a:custGeom>
                <a:avLst/>
                <a:gdLst/>
                <a:ahLst/>
                <a:cxnLst/>
                <a:rect l="l" t="t" r="r" b="b"/>
                <a:pathLst>
                  <a:path w="48499396" h="23223171">
                    <a:moveTo>
                      <a:pt x="0" y="0"/>
                    </a:moveTo>
                    <a:lnTo>
                      <a:pt x="48499396" y="0"/>
                    </a:lnTo>
                    <a:lnTo>
                      <a:pt x="48499396" y="23223171"/>
                    </a:lnTo>
                    <a:lnTo>
                      <a:pt x="0" y="23223171"/>
                    </a:lnTo>
                    <a:lnTo>
                      <a:pt x="0" y="0"/>
                    </a:lnTo>
                    <a:close/>
                  </a:path>
                </a:pathLst>
              </a:custGeom>
              <a:solidFill>
                <a:srgbClr val="FFFFFF">
                  <a:alpha val="76863"/>
                </a:srgbClr>
              </a:solidFill>
            </p:spPr>
          </p:sp>
          <p:sp>
            <p:nvSpPr>
              <p:cNvPr id="13" name="Freeform 13"/>
              <p:cNvSpPr/>
              <p:nvPr/>
            </p:nvSpPr>
            <p:spPr>
              <a:xfrm>
                <a:off x="0" y="0"/>
                <a:ext cx="48644178" cy="23367950"/>
              </a:xfrm>
              <a:custGeom>
                <a:avLst/>
                <a:gdLst/>
                <a:ahLst/>
                <a:cxnLst/>
                <a:rect l="l" t="t" r="r" b="b"/>
                <a:pathLst>
                  <a:path w="48644178" h="23367950">
                    <a:moveTo>
                      <a:pt x="48499396" y="23223170"/>
                    </a:moveTo>
                    <a:lnTo>
                      <a:pt x="48644178" y="23223170"/>
                    </a:lnTo>
                    <a:lnTo>
                      <a:pt x="48644178" y="23367950"/>
                    </a:lnTo>
                    <a:lnTo>
                      <a:pt x="48499396" y="23367950"/>
                    </a:lnTo>
                    <a:lnTo>
                      <a:pt x="48499396" y="23223170"/>
                    </a:lnTo>
                    <a:close/>
                    <a:moveTo>
                      <a:pt x="0" y="144780"/>
                    </a:moveTo>
                    <a:lnTo>
                      <a:pt x="144780" y="144780"/>
                    </a:lnTo>
                    <a:lnTo>
                      <a:pt x="144780" y="23223170"/>
                    </a:lnTo>
                    <a:lnTo>
                      <a:pt x="0" y="23223170"/>
                    </a:lnTo>
                    <a:lnTo>
                      <a:pt x="0" y="144780"/>
                    </a:lnTo>
                    <a:close/>
                    <a:moveTo>
                      <a:pt x="0" y="23223170"/>
                    </a:moveTo>
                    <a:lnTo>
                      <a:pt x="144780" y="23223170"/>
                    </a:lnTo>
                    <a:lnTo>
                      <a:pt x="144780" y="23367950"/>
                    </a:lnTo>
                    <a:lnTo>
                      <a:pt x="0" y="23367950"/>
                    </a:lnTo>
                    <a:lnTo>
                      <a:pt x="0" y="23223170"/>
                    </a:lnTo>
                    <a:close/>
                    <a:moveTo>
                      <a:pt x="48499396" y="144780"/>
                    </a:moveTo>
                    <a:lnTo>
                      <a:pt x="48644178" y="144780"/>
                    </a:lnTo>
                    <a:lnTo>
                      <a:pt x="48644178" y="23223170"/>
                    </a:lnTo>
                    <a:lnTo>
                      <a:pt x="48499396" y="23223170"/>
                    </a:lnTo>
                    <a:lnTo>
                      <a:pt x="48499396" y="144780"/>
                    </a:lnTo>
                    <a:close/>
                    <a:moveTo>
                      <a:pt x="144780" y="23223170"/>
                    </a:moveTo>
                    <a:lnTo>
                      <a:pt x="48499396" y="23223170"/>
                    </a:lnTo>
                    <a:lnTo>
                      <a:pt x="48499396" y="23367950"/>
                    </a:lnTo>
                    <a:lnTo>
                      <a:pt x="144780" y="23367950"/>
                    </a:lnTo>
                    <a:lnTo>
                      <a:pt x="144780" y="23223170"/>
                    </a:lnTo>
                    <a:close/>
                    <a:moveTo>
                      <a:pt x="48499396" y="0"/>
                    </a:moveTo>
                    <a:lnTo>
                      <a:pt x="48644178" y="0"/>
                    </a:lnTo>
                    <a:lnTo>
                      <a:pt x="48644178" y="144780"/>
                    </a:lnTo>
                    <a:lnTo>
                      <a:pt x="48499396" y="144780"/>
                    </a:lnTo>
                    <a:lnTo>
                      <a:pt x="48499396" y="0"/>
                    </a:lnTo>
                    <a:close/>
                    <a:moveTo>
                      <a:pt x="0" y="0"/>
                    </a:moveTo>
                    <a:lnTo>
                      <a:pt x="144780" y="0"/>
                    </a:lnTo>
                    <a:lnTo>
                      <a:pt x="144780" y="144780"/>
                    </a:lnTo>
                    <a:lnTo>
                      <a:pt x="0" y="144780"/>
                    </a:lnTo>
                    <a:lnTo>
                      <a:pt x="0" y="0"/>
                    </a:lnTo>
                    <a:close/>
                    <a:moveTo>
                      <a:pt x="144780" y="0"/>
                    </a:moveTo>
                    <a:lnTo>
                      <a:pt x="48499396" y="0"/>
                    </a:lnTo>
                    <a:lnTo>
                      <a:pt x="48499396" y="144780"/>
                    </a:lnTo>
                    <a:lnTo>
                      <a:pt x="144780" y="144780"/>
                    </a:lnTo>
                    <a:lnTo>
                      <a:pt x="144780" y="0"/>
                    </a:lnTo>
                    <a:close/>
                  </a:path>
                </a:pathLst>
              </a:custGeom>
              <a:solidFill>
                <a:srgbClr val="FFFFFF">
                  <a:alpha val="76863"/>
                </a:srgbClr>
              </a:solidFill>
            </p:spPr>
          </p:sp>
        </p:grpSp>
        <p:sp>
          <p:nvSpPr>
            <p:cNvPr id="14" name="TextBox 14"/>
            <p:cNvSpPr txBox="1"/>
            <p:nvPr/>
          </p:nvSpPr>
          <p:spPr>
            <a:xfrm>
              <a:off x="287999" y="385502"/>
              <a:ext cx="9465835" cy="4015701"/>
            </a:xfrm>
            <a:prstGeom prst="rect">
              <a:avLst/>
            </a:prstGeom>
          </p:spPr>
          <p:txBody>
            <a:bodyPr lIns="0" tIns="0" rIns="0" bIns="0" rtlCol="0" anchor="t">
              <a:spAutoFit/>
            </a:bodyPr>
            <a:lstStyle/>
            <a:p>
              <a:pPr algn="ctr">
                <a:lnSpc>
                  <a:spcPts val="3509"/>
                </a:lnSpc>
              </a:pPr>
              <a:r>
                <a:rPr lang="en-US" sz="2699" b="1">
                  <a:solidFill>
                    <a:srgbClr val="000000"/>
                  </a:solidFill>
                  <a:latin typeface="JetBrains Mono Bold"/>
                  <a:ea typeface="JetBrains Mono Bold"/>
                  <a:cs typeface="JetBrains Mono Bold"/>
                  <a:sym typeface="JetBrains Mono Bold"/>
                </a:rPr>
                <a:t>1.Où ? Où cet objet, ce phénomène se trouve-t-il ?</a:t>
              </a:r>
              <a:r>
                <a:rPr lang="en-US" sz="2699">
                  <a:solidFill>
                    <a:srgbClr val="000000"/>
                  </a:solidFill>
                  <a:latin typeface="JetBrains Mono"/>
                  <a:ea typeface="JetBrains Mono"/>
                  <a:cs typeface="JetBrains Mono"/>
                  <a:sym typeface="JetBrains Mono"/>
                </a:rPr>
                <a:t> Plus généralement, où se trouvent tous les objets d'un même type ? Cette interrogation permet de mettre en évidence la répartition spatiale d'un objet.</a:t>
              </a:r>
            </a:p>
          </p:txBody>
        </p:sp>
      </p:grpSp>
      <p:sp>
        <p:nvSpPr>
          <p:cNvPr id="15" name="Freeform 15"/>
          <p:cNvSpPr/>
          <p:nvPr/>
        </p:nvSpPr>
        <p:spPr>
          <a:xfrm>
            <a:off x="11216008" y="4763478"/>
            <a:ext cx="4349113" cy="3603551"/>
          </a:xfrm>
          <a:custGeom>
            <a:avLst/>
            <a:gdLst/>
            <a:ahLst/>
            <a:cxnLst/>
            <a:rect l="l" t="t" r="r" b="b"/>
            <a:pathLst>
              <a:path w="4349113" h="3603551">
                <a:moveTo>
                  <a:pt x="0" y="0"/>
                </a:moveTo>
                <a:lnTo>
                  <a:pt x="4349113" y="0"/>
                </a:lnTo>
                <a:lnTo>
                  <a:pt x="4349113" y="3603551"/>
                </a:lnTo>
                <a:lnTo>
                  <a:pt x="0" y="3603551"/>
                </a:lnTo>
                <a:lnTo>
                  <a:pt x="0" y="0"/>
                </a:lnTo>
                <a:close/>
              </a:path>
            </a:pathLst>
          </a:custGeom>
          <a:blipFill>
            <a:blip r:embed="rId2"/>
            <a:stretch>
              <a:fillRect/>
            </a:stretch>
          </a:blipFill>
          <a:ln w="38100" cap="sq">
            <a:solidFill>
              <a:srgbClr val="000000"/>
            </a:solidFill>
            <a:prstDash val="solid"/>
            <a:miter/>
          </a:ln>
        </p:spPr>
      </p:sp>
      <p:sp>
        <p:nvSpPr>
          <p:cNvPr id="16" name="TextBox 16"/>
          <p:cNvSpPr txBox="1"/>
          <p:nvPr/>
        </p:nvSpPr>
        <p:spPr>
          <a:xfrm>
            <a:off x="312572" y="552509"/>
            <a:ext cx="18240375" cy="1314450"/>
          </a:xfrm>
          <a:prstGeom prst="rect">
            <a:avLst/>
          </a:prstGeom>
        </p:spPr>
        <p:txBody>
          <a:bodyPr lIns="0" tIns="0" rIns="0" bIns="0" rtlCol="0" anchor="t">
            <a:spAutoFit/>
          </a:bodyPr>
          <a:lstStyle/>
          <a:p>
            <a:pPr algn="ctr">
              <a:lnSpc>
                <a:spcPts val="5221"/>
              </a:lnSpc>
            </a:pPr>
            <a:r>
              <a:rPr lang="en-US" sz="4351">
                <a:solidFill>
                  <a:srgbClr val="FFFFFF"/>
                </a:solidFill>
                <a:latin typeface="League Spartan"/>
                <a:ea typeface="League Spartan"/>
                <a:cs typeface="League Spartan"/>
                <a:sym typeface="League Spartan"/>
              </a:rPr>
              <a:t>QUESTIONS AUXQUELLES UN SIG EST CENSÉ RÉPONDRE</a:t>
            </a:r>
          </a:p>
          <a:p>
            <a:pPr algn="ctr">
              <a:lnSpc>
                <a:spcPts val="5221"/>
              </a:lnSpc>
              <a:spcBef>
                <a:spcPct val="0"/>
              </a:spcBef>
            </a:pPr>
            <a:endParaRPr lang="en-US" sz="4351">
              <a:solidFill>
                <a:srgbClr val="FFFFFF"/>
              </a:solidFill>
              <a:latin typeface="League Spartan"/>
              <a:ea typeface="League Spartan"/>
              <a:cs typeface="League Spartan"/>
              <a:sym typeface="League Spartan"/>
            </a:endParaRPr>
          </a:p>
        </p:txBody>
      </p:sp>
      <p:sp>
        <p:nvSpPr>
          <p:cNvPr id="17" name="TextBox 17"/>
          <p:cNvSpPr txBox="1"/>
          <p:nvPr/>
        </p:nvSpPr>
        <p:spPr>
          <a:xfrm>
            <a:off x="10958534" y="8642468"/>
            <a:ext cx="4864060" cy="352425"/>
          </a:xfrm>
          <a:prstGeom prst="rect">
            <a:avLst/>
          </a:prstGeom>
        </p:spPr>
        <p:txBody>
          <a:bodyPr lIns="0" tIns="0" rIns="0" bIns="0" rtlCol="0" anchor="t">
            <a:spAutoFit/>
          </a:bodyPr>
          <a:lstStyle/>
          <a:p>
            <a:pPr algn="ctr">
              <a:lnSpc>
                <a:spcPts val="2821"/>
              </a:lnSpc>
              <a:spcBef>
                <a:spcPct val="0"/>
              </a:spcBef>
            </a:pPr>
            <a:r>
              <a:rPr lang="en-US" sz="2351" b="1">
                <a:solidFill>
                  <a:srgbClr val="FFFFFF"/>
                </a:solidFill>
                <a:latin typeface="League Spartan"/>
                <a:ea typeface="League Spartan"/>
                <a:cs typeface="League Spartan"/>
                <a:sym typeface="League Spartan"/>
              </a:rPr>
              <a:t>OÙ SE TROUVE L'ÉCHANGEUR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149">
                <a:alpha val="100000"/>
              </a:srgbClr>
            </a:gs>
            <a:gs pos="100000">
              <a:srgbClr val="09290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8240375" y="8026636"/>
            <a:ext cx="47625" cy="1231664"/>
            <a:chOff x="0" y="0"/>
            <a:chExt cx="37630" cy="973166"/>
          </a:xfrm>
        </p:grpSpPr>
        <p:sp>
          <p:nvSpPr>
            <p:cNvPr id="3" name="Freeform 3"/>
            <p:cNvSpPr/>
            <p:nvPr/>
          </p:nvSpPr>
          <p:spPr>
            <a:xfrm>
              <a:off x="0" y="0"/>
              <a:ext cx="37630" cy="973166"/>
            </a:xfrm>
            <a:custGeom>
              <a:avLst/>
              <a:gdLst/>
              <a:ahLst/>
              <a:cxnLst/>
              <a:rect l="l" t="t" r="r" b="b"/>
              <a:pathLst>
                <a:path w="37630" h="973166">
                  <a:moveTo>
                    <a:pt x="0" y="0"/>
                  </a:moveTo>
                  <a:lnTo>
                    <a:pt x="37630" y="0"/>
                  </a:lnTo>
                  <a:lnTo>
                    <a:pt x="37630" y="973166"/>
                  </a:lnTo>
                  <a:lnTo>
                    <a:pt x="0" y="973166"/>
                  </a:lnTo>
                  <a:close/>
                </a:path>
              </a:pathLst>
            </a:custGeom>
            <a:solidFill>
              <a:srgbClr val="A5C32A"/>
            </a:solidFill>
          </p:spPr>
        </p:sp>
        <p:sp>
          <p:nvSpPr>
            <p:cNvPr id="4" name="TextBox 4"/>
            <p:cNvSpPr txBox="1"/>
            <p:nvPr/>
          </p:nvSpPr>
          <p:spPr>
            <a:xfrm>
              <a:off x="0" y="-38100"/>
              <a:ext cx="37630" cy="101126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12507" y="1866959"/>
            <a:ext cx="7517838" cy="2777580"/>
            <a:chOff x="0" y="0"/>
            <a:chExt cx="10023784" cy="3703440"/>
          </a:xfrm>
        </p:grpSpPr>
        <p:grpSp>
          <p:nvGrpSpPr>
            <p:cNvPr id="6" name="Group 6"/>
            <p:cNvGrpSpPr/>
            <p:nvPr/>
          </p:nvGrpSpPr>
          <p:grpSpPr>
            <a:xfrm>
              <a:off x="0" y="0"/>
              <a:ext cx="10023784" cy="3703440"/>
              <a:chOff x="0" y="0"/>
              <a:chExt cx="48644177" cy="17972334"/>
            </a:xfrm>
          </p:grpSpPr>
          <p:sp>
            <p:nvSpPr>
              <p:cNvPr id="7" name="Freeform 7"/>
              <p:cNvSpPr/>
              <p:nvPr/>
            </p:nvSpPr>
            <p:spPr>
              <a:xfrm>
                <a:off x="72390" y="72390"/>
                <a:ext cx="48499396" cy="17827555"/>
              </a:xfrm>
              <a:custGeom>
                <a:avLst/>
                <a:gdLst/>
                <a:ahLst/>
                <a:cxnLst/>
                <a:rect l="l" t="t" r="r" b="b"/>
                <a:pathLst>
                  <a:path w="48499396" h="17827555">
                    <a:moveTo>
                      <a:pt x="0" y="0"/>
                    </a:moveTo>
                    <a:lnTo>
                      <a:pt x="48499396" y="0"/>
                    </a:lnTo>
                    <a:lnTo>
                      <a:pt x="48499396" y="17827555"/>
                    </a:lnTo>
                    <a:lnTo>
                      <a:pt x="0" y="17827555"/>
                    </a:lnTo>
                    <a:lnTo>
                      <a:pt x="0" y="0"/>
                    </a:lnTo>
                    <a:close/>
                  </a:path>
                </a:pathLst>
              </a:custGeom>
              <a:solidFill>
                <a:srgbClr val="FFFFFF">
                  <a:alpha val="76863"/>
                </a:srgbClr>
              </a:solidFill>
            </p:spPr>
          </p:sp>
          <p:sp>
            <p:nvSpPr>
              <p:cNvPr id="8" name="Freeform 8"/>
              <p:cNvSpPr/>
              <p:nvPr/>
            </p:nvSpPr>
            <p:spPr>
              <a:xfrm>
                <a:off x="0" y="0"/>
                <a:ext cx="48644178" cy="17972334"/>
              </a:xfrm>
              <a:custGeom>
                <a:avLst/>
                <a:gdLst/>
                <a:ahLst/>
                <a:cxnLst/>
                <a:rect l="l" t="t" r="r" b="b"/>
                <a:pathLst>
                  <a:path w="48644178" h="17972334">
                    <a:moveTo>
                      <a:pt x="48499396" y="17827554"/>
                    </a:moveTo>
                    <a:lnTo>
                      <a:pt x="48644178" y="17827554"/>
                    </a:lnTo>
                    <a:lnTo>
                      <a:pt x="48644178" y="17972334"/>
                    </a:lnTo>
                    <a:lnTo>
                      <a:pt x="48499396" y="17972334"/>
                    </a:lnTo>
                    <a:lnTo>
                      <a:pt x="48499396" y="17827554"/>
                    </a:lnTo>
                    <a:close/>
                    <a:moveTo>
                      <a:pt x="0" y="144780"/>
                    </a:moveTo>
                    <a:lnTo>
                      <a:pt x="144780" y="144780"/>
                    </a:lnTo>
                    <a:lnTo>
                      <a:pt x="144780" y="17827554"/>
                    </a:lnTo>
                    <a:lnTo>
                      <a:pt x="0" y="17827554"/>
                    </a:lnTo>
                    <a:lnTo>
                      <a:pt x="0" y="144780"/>
                    </a:lnTo>
                    <a:close/>
                    <a:moveTo>
                      <a:pt x="0" y="17827554"/>
                    </a:moveTo>
                    <a:lnTo>
                      <a:pt x="144780" y="17827554"/>
                    </a:lnTo>
                    <a:lnTo>
                      <a:pt x="144780" y="17972334"/>
                    </a:lnTo>
                    <a:lnTo>
                      <a:pt x="0" y="17972334"/>
                    </a:lnTo>
                    <a:lnTo>
                      <a:pt x="0" y="17827554"/>
                    </a:lnTo>
                    <a:close/>
                    <a:moveTo>
                      <a:pt x="48499396" y="144780"/>
                    </a:moveTo>
                    <a:lnTo>
                      <a:pt x="48644178" y="144780"/>
                    </a:lnTo>
                    <a:lnTo>
                      <a:pt x="48644178" y="17827554"/>
                    </a:lnTo>
                    <a:lnTo>
                      <a:pt x="48499396" y="17827554"/>
                    </a:lnTo>
                    <a:lnTo>
                      <a:pt x="48499396" y="144780"/>
                    </a:lnTo>
                    <a:close/>
                    <a:moveTo>
                      <a:pt x="144780" y="17827554"/>
                    </a:moveTo>
                    <a:lnTo>
                      <a:pt x="48499396" y="17827554"/>
                    </a:lnTo>
                    <a:lnTo>
                      <a:pt x="48499396" y="17972334"/>
                    </a:lnTo>
                    <a:lnTo>
                      <a:pt x="144780" y="17972334"/>
                    </a:lnTo>
                    <a:lnTo>
                      <a:pt x="144780" y="17827554"/>
                    </a:lnTo>
                    <a:close/>
                    <a:moveTo>
                      <a:pt x="48499396" y="0"/>
                    </a:moveTo>
                    <a:lnTo>
                      <a:pt x="48644178" y="0"/>
                    </a:lnTo>
                    <a:lnTo>
                      <a:pt x="48644178" y="144780"/>
                    </a:lnTo>
                    <a:lnTo>
                      <a:pt x="48499396" y="144780"/>
                    </a:lnTo>
                    <a:lnTo>
                      <a:pt x="48499396" y="0"/>
                    </a:lnTo>
                    <a:close/>
                    <a:moveTo>
                      <a:pt x="0" y="0"/>
                    </a:moveTo>
                    <a:lnTo>
                      <a:pt x="144780" y="0"/>
                    </a:lnTo>
                    <a:lnTo>
                      <a:pt x="144780" y="144780"/>
                    </a:lnTo>
                    <a:lnTo>
                      <a:pt x="0" y="144780"/>
                    </a:lnTo>
                    <a:lnTo>
                      <a:pt x="0" y="0"/>
                    </a:lnTo>
                    <a:close/>
                    <a:moveTo>
                      <a:pt x="144780" y="0"/>
                    </a:moveTo>
                    <a:lnTo>
                      <a:pt x="48499396" y="0"/>
                    </a:lnTo>
                    <a:lnTo>
                      <a:pt x="48499396" y="144780"/>
                    </a:lnTo>
                    <a:lnTo>
                      <a:pt x="144780" y="144780"/>
                    </a:lnTo>
                    <a:lnTo>
                      <a:pt x="144780" y="0"/>
                    </a:lnTo>
                    <a:close/>
                  </a:path>
                </a:pathLst>
              </a:custGeom>
              <a:solidFill>
                <a:srgbClr val="0B5304">
                  <a:alpha val="76863"/>
                </a:srgbClr>
              </a:solidFill>
            </p:spPr>
          </p:sp>
        </p:grpSp>
        <p:sp>
          <p:nvSpPr>
            <p:cNvPr id="9" name="TextBox 9"/>
            <p:cNvSpPr txBox="1"/>
            <p:nvPr/>
          </p:nvSpPr>
          <p:spPr>
            <a:xfrm>
              <a:off x="287999" y="385502"/>
              <a:ext cx="9465835" cy="2903862"/>
            </a:xfrm>
            <a:prstGeom prst="rect">
              <a:avLst/>
            </a:prstGeom>
          </p:spPr>
          <p:txBody>
            <a:bodyPr lIns="0" tIns="0" rIns="0" bIns="0" rtlCol="0" anchor="t">
              <a:spAutoFit/>
            </a:bodyPr>
            <a:lstStyle/>
            <a:p>
              <a:pPr algn="ctr">
                <a:lnSpc>
                  <a:spcPts val="3509"/>
                </a:lnSpc>
              </a:pPr>
              <a:r>
                <a:rPr lang="en-US" sz="2699" b="1">
                  <a:solidFill>
                    <a:srgbClr val="000000"/>
                  </a:solidFill>
                  <a:latin typeface="JetBrains Mono Bold"/>
                  <a:ea typeface="JetBrains Mono Bold"/>
                  <a:cs typeface="JetBrains Mono Bold"/>
                  <a:sym typeface="JetBrains Mono Bold"/>
                </a:rPr>
                <a:t>2.Quoi ? </a:t>
              </a:r>
              <a:r>
                <a:rPr lang="en-US" sz="2699">
                  <a:solidFill>
                    <a:srgbClr val="000000"/>
                  </a:solidFill>
                  <a:latin typeface="JetBrains Mono"/>
                  <a:ea typeface="JetBrains Mono"/>
                  <a:cs typeface="JetBrains Mono"/>
                  <a:sym typeface="JetBrains Mono"/>
                </a:rPr>
                <a:t>Que trouve-t-on à cet endroit ? Il s'agit de mettre en évidence tous les objets ou phénomènes présents sur un territoire donné.</a:t>
              </a:r>
            </a:p>
          </p:txBody>
        </p:sp>
      </p:grpSp>
      <p:grpSp>
        <p:nvGrpSpPr>
          <p:cNvPr id="10" name="Group 10"/>
          <p:cNvGrpSpPr/>
          <p:nvPr/>
        </p:nvGrpSpPr>
        <p:grpSpPr>
          <a:xfrm>
            <a:off x="612507" y="6819261"/>
            <a:ext cx="7517838" cy="2777580"/>
            <a:chOff x="0" y="0"/>
            <a:chExt cx="10023784" cy="3703440"/>
          </a:xfrm>
        </p:grpSpPr>
        <p:grpSp>
          <p:nvGrpSpPr>
            <p:cNvPr id="11" name="Group 11"/>
            <p:cNvGrpSpPr/>
            <p:nvPr/>
          </p:nvGrpSpPr>
          <p:grpSpPr>
            <a:xfrm>
              <a:off x="0" y="0"/>
              <a:ext cx="10023784" cy="3703440"/>
              <a:chOff x="0" y="0"/>
              <a:chExt cx="48644177" cy="17972334"/>
            </a:xfrm>
          </p:grpSpPr>
          <p:sp>
            <p:nvSpPr>
              <p:cNvPr id="12" name="Freeform 12"/>
              <p:cNvSpPr/>
              <p:nvPr/>
            </p:nvSpPr>
            <p:spPr>
              <a:xfrm>
                <a:off x="72390" y="72390"/>
                <a:ext cx="48499396" cy="17827555"/>
              </a:xfrm>
              <a:custGeom>
                <a:avLst/>
                <a:gdLst/>
                <a:ahLst/>
                <a:cxnLst/>
                <a:rect l="l" t="t" r="r" b="b"/>
                <a:pathLst>
                  <a:path w="48499396" h="17827555">
                    <a:moveTo>
                      <a:pt x="0" y="0"/>
                    </a:moveTo>
                    <a:lnTo>
                      <a:pt x="48499396" y="0"/>
                    </a:lnTo>
                    <a:lnTo>
                      <a:pt x="48499396" y="17827555"/>
                    </a:lnTo>
                    <a:lnTo>
                      <a:pt x="0" y="17827555"/>
                    </a:lnTo>
                    <a:lnTo>
                      <a:pt x="0" y="0"/>
                    </a:lnTo>
                    <a:close/>
                  </a:path>
                </a:pathLst>
              </a:custGeom>
              <a:solidFill>
                <a:srgbClr val="FFFFFF">
                  <a:alpha val="76863"/>
                </a:srgbClr>
              </a:solidFill>
            </p:spPr>
          </p:sp>
          <p:sp>
            <p:nvSpPr>
              <p:cNvPr id="13" name="Freeform 13"/>
              <p:cNvSpPr/>
              <p:nvPr/>
            </p:nvSpPr>
            <p:spPr>
              <a:xfrm>
                <a:off x="0" y="0"/>
                <a:ext cx="48644178" cy="17972334"/>
              </a:xfrm>
              <a:custGeom>
                <a:avLst/>
                <a:gdLst/>
                <a:ahLst/>
                <a:cxnLst/>
                <a:rect l="l" t="t" r="r" b="b"/>
                <a:pathLst>
                  <a:path w="48644178" h="17972334">
                    <a:moveTo>
                      <a:pt x="48499396" y="17827554"/>
                    </a:moveTo>
                    <a:lnTo>
                      <a:pt x="48644178" y="17827554"/>
                    </a:lnTo>
                    <a:lnTo>
                      <a:pt x="48644178" y="17972334"/>
                    </a:lnTo>
                    <a:lnTo>
                      <a:pt x="48499396" y="17972334"/>
                    </a:lnTo>
                    <a:lnTo>
                      <a:pt x="48499396" y="17827554"/>
                    </a:lnTo>
                    <a:close/>
                    <a:moveTo>
                      <a:pt x="0" y="144780"/>
                    </a:moveTo>
                    <a:lnTo>
                      <a:pt x="144780" y="144780"/>
                    </a:lnTo>
                    <a:lnTo>
                      <a:pt x="144780" y="17827554"/>
                    </a:lnTo>
                    <a:lnTo>
                      <a:pt x="0" y="17827554"/>
                    </a:lnTo>
                    <a:lnTo>
                      <a:pt x="0" y="144780"/>
                    </a:lnTo>
                    <a:close/>
                    <a:moveTo>
                      <a:pt x="0" y="17827554"/>
                    </a:moveTo>
                    <a:lnTo>
                      <a:pt x="144780" y="17827554"/>
                    </a:lnTo>
                    <a:lnTo>
                      <a:pt x="144780" y="17972334"/>
                    </a:lnTo>
                    <a:lnTo>
                      <a:pt x="0" y="17972334"/>
                    </a:lnTo>
                    <a:lnTo>
                      <a:pt x="0" y="17827554"/>
                    </a:lnTo>
                    <a:close/>
                    <a:moveTo>
                      <a:pt x="48499396" y="144780"/>
                    </a:moveTo>
                    <a:lnTo>
                      <a:pt x="48644178" y="144780"/>
                    </a:lnTo>
                    <a:lnTo>
                      <a:pt x="48644178" y="17827554"/>
                    </a:lnTo>
                    <a:lnTo>
                      <a:pt x="48499396" y="17827554"/>
                    </a:lnTo>
                    <a:lnTo>
                      <a:pt x="48499396" y="144780"/>
                    </a:lnTo>
                    <a:close/>
                    <a:moveTo>
                      <a:pt x="144780" y="17827554"/>
                    </a:moveTo>
                    <a:lnTo>
                      <a:pt x="48499396" y="17827554"/>
                    </a:lnTo>
                    <a:lnTo>
                      <a:pt x="48499396" y="17972334"/>
                    </a:lnTo>
                    <a:lnTo>
                      <a:pt x="144780" y="17972334"/>
                    </a:lnTo>
                    <a:lnTo>
                      <a:pt x="144780" y="17827554"/>
                    </a:lnTo>
                    <a:close/>
                    <a:moveTo>
                      <a:pt x="48499396" y="0"/>
                    </a:moveTo>
                    <a:lnTo>
                      <a:pt x="48644178" y="0"/>
                    </a:lnTo>
                    <a:lnTo>
                      <a:pt x="48644178" y="144780"/>
                    </a:lnTo>
                    <a:lnTo>
                      <a:pt x="48499396" y="144780"/>
                    </a:lnTo>
                    <a:lnTo>
                      <a:pt x="48499396" y="0"/>
                    </a:lnTo>
                    <a:close/>
                    <a:moveTo>
                      <a:pt x="0" y="0"/>
                    </a:moveTo>
                    <a:lnTo>
                      <a:pt x="144780" y="0"/>
                    </a:lnTo>
                    <a:lnTo>
                      <a:pt x="144780" y="144780"/>
                    </a:lnTo>
                    <a:lnTo>
                      <a:pt x="0" y="144780"/>
                    </a:lnTo>
                    <a:lnTo>
                      <a:pt x="0" y="0"/>
                    </a:lnTo>
                    <a:close/>
                    <a:moveTo>
                      <a:pt x="144780" y="0"/>
                    </a:moveTo>
                    <a:lnTo>
                      <a:pt x="48499396" y="0"/>
                    </a:lnTo>
                    <a:lnTo>
                      <a:pt x="48499396" y="144780"/>
                    </a:lnTo>
                    <a:lnTo>
                      <a:pt x="144780" y="144780"/>
                    </a:lnTo>
                    <a:lnTo>
                      <a:pt x="144780" y="0"/>
                    </a:lnTo>
                    <a:close/>
                  </a:path>
                </a:pathLst>
              </a:custGeom>
              <a:solidFill>
                <a:srgbClr val="FFFFFF">
                  <a:alpha val="76863"/>
                </a:srgbClr>
              </a:solidFill>
            </p:spPr>
          </p:sp>
        </p:grpSp>
        <p:sp>
          <p:nvSpPr>
            <p:cNvPr id="14" name="TextBox 14"/>
            <p:cNvSpPr txBox="1"/>
            <p:nvPr/>
          </p:nvSpPr>
          <p:spPr>
            <a:xfrm>
              <a:off x="287999" y="385502"/>
              <a:ext cx="9465835" cy="2903862"/>
            </a:xfrm>
            <a:prstGeom prst="rect">
              <a:avLst/>
            </a:prstGeom>
          </p:spPr>
          <p:txBody>
            <a:bodyPr lIns="0" tIns="0" rIns="0" bIns="0" rtlCol="0" anchor="t">
              <a:spAutoFit/>
            </a:bodyPr>
            <a:lstStyle/>
            <a:p>
              <a:pPr algn="ctr">
                <a:lnSpc>
                  <a:spcPts val="3509"/>
                </a:lnSpc>
              </a:pPr>
              <a:r>
                <a:rPr lang="en-US" sz="2699" b="1">
                  <a:solidFill>
                    <a:srgbClr val="000000"/>
                  </a:solidFill>
                  <a:latin typeface="JetBrains Mono Bold"/>
                  <a:ea typeface="JetBrains Mono Bold"/>
                  <a:cs typeface="JetBrains Mono Bold"/>
                  <a:sym typeface="JetBrains Mono Bold"/>
                </a:rPr>
                <a:t>3.Comment ? </a:t>
              </a:r>
              <a:r>
                <a:rPr lang="en-US" sz="2699">
                  <a:solidFill>
                    <a:srgbClr val="000000"/>
                  </a:solidFill>
                  <a:latin typeface="JetBrains Mono"/>
                  <a:ea typeface="JetBrains Mono"/>
                  <a:cs typeface="JetBrains Mono"/>
                  <a:sym typeface="JetBrains Mono"/>
                </a:rPr>
                <a:t>Quelles relations existent ou non entre les objets et les phénomènes ? C'est la problématique de l'analyse spatiale.</a:t>
              </a:r>
            </a:p>
          </p:txBody>
        </p:sp>
      </p:grpSp>
      <p:sp>
        <p:nvSpPr>
          <p:cNvPr id="15" name="Freeform 15"/>
          <p:cNvSpPr/>
          <p:nvPr/>
        </p:nvSpPr>
        <p:spPr>
          <a:xfrm>
            <a:off x="9702060" y="1679302"/>
            <a:ext cx="4290601" cy="3122593"/>
          </a:xfrm>
          <a:custGeom>
            <a:avLst/>
            <a:gdLst/>
            <a:ahLst/>
            <a:cxnLst/>
            <a:rect l="l" t="t" r="r" b="b"/>
            <a:pathLst>
              <a:path w="4290601" h="3122593">
                <a:moveTo>
                  <a:pt x="0" y="0"/>
                </a:moveTo>
                <a:lnTo>
                  <a:pt x="4290602" y="0"/>
                </a:lnTo>
                <a:lnTo>
                  <a:pt x="4290602" y="3122593"/>
                </a:lnTo>
                <a:lnTo>
                  <a:pt x="0" y="3122593"/>
                </a:lnTo>
                <a:lnTo>
                  <a:pt x="0" y="0"/>
                </a:lnTo>
                <a:close/>
              </a:path>
            </a:pathLst>
          </a:custGeom>
          <a:blipFill>
            <a:blip r:embed="rId2"/>
            <a:stretch>
              <a:fillRect t="-36541" b="-36541"/>
            </a:stretch>
          </a:blipFill>
          <a:ln w="38100" cap="sq">
            <a:solidFill>
              <a:srgbClr val="000000"/>
            </a:solidFill>
            <a:prstDash val="solid"/>
            <a:miter/>
          </a:ln>
        </p:spPr>
      </p:sp>
      <p:sp>
        <p:nvSpPr>
          <p:cNvPr id="16" name="Freeform 16"/>
          <p:cNvSpPr/>
          <p:nvPr/>
        </p:nvSpPr>
        <p:spPr>
          <a:xfrm>
            <a:off x="9626838" y="6819261"/>
            <a:ext cx="3249628" cy="2816344"/>
          </a:xfrm>
          <a:custGeom>
            <a:avLst/>
            <a:gdLst/>
            <a:ahLst/>
            <a:cxnLst/>
            <a:rect l="l" t="t" r="r" b="b"/>
            <a:pathLst>
              <a:path w="3249628" h="2816344">
                <a:moveTo>
                  <a:pt x="0" y="0"/>
                </a:moveTo>
                <a:lnTo>
                  <a:pt x="3249627" y="0"/>
                </a:lnTo>
                <a:lnTo>
                  <a:pt x="3249627" y="2816344"/>
                </a:lnTo>
                <a:lnTo>
                  <a:pt x="0" y="2816344"/>
                </a:lnTo>
                <a:lnTo>
                  <a:pt x="0" y="0"/>
                </a:lnTo>
                <a:close/>
              </a:path>
            </a:pathLst>
          </a:custGeom>
          <a:blipFill>
            <a:blip r:embed="rId3"/>
            <a:stretch>
              <a:fillRect/>
            </a:stretch>
          </a:blipFill>
          <a:ln w="38100" cap="sq">
            <a:solidFill>
              <a:srgbClr val="000000"/>
            </a:solidFill>
            <a:prstDash val="solid"/>
            <a:miter/>
          </a:ln>
        </p:spPr>
      </p:sp>
      <p:sp>
        <p:nvSpPr>
          <p:cNvPr id="17" name="Freeform 17"/>
          <p:cNvSpPr/>
          <p:nvPr/>
        </p:nvSpPr>
        <p:spPr>
          <a:xfrm>
            <a:off x="13370053" y="6733279"/>
            <a:ext cx="2446076" cy="2988309"/>
          </a:xfrm>
          <a:custGeom>
            <a:avLst/>
            <a:gdLst/>
            <a:ahLst/>
            <a:cxnLst/>
            <a:rect l="l" t="t" r="r" b="b"/>
            <a:pathLst>
              <a:path w="2446076" h="2988309">
                <a:moveTo>
                  <a:pt x="0" y="0"/>
                </a:moveTo>
                <a:lnTo>
                  <a:pt x="2446076" y="0"/>
                </a:lnTo>
                <a:lnTo>
                  <a:pt x="2446076" y="2988309"/>
                </a:lnTo>
                <a:lnTo>
                  <a:pt x="0" y="2988309"/>
                </a:lnTo>
                <a:lnTo>
                  <a:pt x="0" y="0"/>
                </a:lnTo>
                <a:close/>
              </a:path>
            </a:pathLst>
          </a:custGeom>
          <a:blipFill>
            <a:blip r:embed="rId4"/>
            <a:stretch>
              <a:fillRect/>
            </a:stretch>
          </a:blipFill>
          <a:ln w="38100" cap="sq">
            <a:solidFill>
              <a:srgbClr val="000000"/>
            </a:solidFill>
            <a:prstDash val="solid"/>
            <a:miter/>
          </a:ln>
        </p:spPr>
      </p:sp>
      <p:sp>
        <p:nvSpPr>
          <p:cNvPr id="18" name="TextBox 18"/>
          <p:cNvSpPr txBox="1"/>
          <p:nvPr/>
        </p:nvSpPr>
        <p:spPr>
          <a:xfrm>
            <a:off x="312572" y="552509"/>
            <a:ext cx="18240375" cy="1314450"/>
          </a:xfrm>
          <a:prstGeom prst="rect">
            <a:avLst/>
          </a:prstGeom>
        </p:spPr>
        <p:txBody>
          <a:bodyPr lIns="0" tIns="0" rIns="0" bIns="0" rtlCol="0" anchor="t">
            <a:spAutoFit/>
          </a:bodyPr>
          <a:lstStyle/>
          <a:p>
            <a:pPr algn="ctr">
              <a:lnSpc>
                <a:spcPts val="5221"/>
              </a:lnSpc>
            </a:pPr>
            <a:r>
              <a:rPr lang="en-US" sz="4351">
                <a:solidFill>
                  <a:srgbClr val="FFFFFF"/>
                </a:solidFill>
                <a:latin typeface="League Spartan"/>
                <a:ea typeface="League Spartan"/>
                <a:cs typeface="League Spartan"/>
                <a:sym typeface="League Spartan"/>
              </a:rPr>
              <a:t>QUESTIONS AUXQUELLES UN SIG EST CENSÉ RÉPONDRE</a:t>
            </a:r>
          </a:p>
          <a:p>
            <a:pPr algn="ctr">
              <a:lnSpc>
                <a:spcPts val="5221"/>
              </a:lnSpc>
              <a:spcBef>
                <a:spcPct val="0"/>
              </a:spcBef>
            </a:pPr>
            <a:endParaRPr lang="en-US" sz="4351">
              <a:solidFill>
                <a:srgbClr val="FFFFFF"/>
              </a:solidFill>
              <a:latin typeface="League Spartan"/>
              <a:ea typeface="League Spartan"/>
              <a:cs typeface="League Spartan"/>
              <a:sym typeface="League Spartan"/>
            </a:endParaRPr>
          </a:p>
        </p:txBody>
      </p:sp>
      <p:sp>
        <p:nvSpPr>
          <p:cNvPr id="19" name="TextBox 19"/>
          <p:cNvSpPr txBox="1"/>
          <p:nvPr/>
        </p:nvSpPr>
        <p:spPr>
          <a:xfrm>
            <a:off x="14372958" y="2007111"/>
            <a:ext cx="2886342" cy="2466975"/>
          </a:xfrm>
          <a:prstGeom prst="rect">
            <a:avLst/>
          </a:prstGeom>
        </p:spPr>
        <p:txBody>
          <a:bodyPr lIns="0" tIns="0" rIns="0" bIns="0" rtlCol="0" anchor="t">
            <a:spAutoFit/>
          </a:bodyPr>
          <a:lstStyle/>
          <a:p>
            <a:pPr algn="ctr">
              <a:lnSpc>
                <a:spcPts val="2821"/>
              </a:lnSpc>
              <a:spcBef>
                <a:spcPct val="0"/>
              </a:spcBef>
            </a:pPr>
            <a:r>
              <a:rPr lang="en-US" sz="2351">
                <a:solidFill>
                  <a:srgbClr val="FFFFFF"/>
                </a:solidFill>
                <a:latin typeface="League Spartan"/>
                <a:ea typeface="League Spartan"/>
                <a:cs typeface="League Spartan"/>
                <a:sym typeface="League Spartan"/>
              </a:rPr>
              <a:t>QUELLES SONT LES PARCELLES DE SUPERFICIE SUPÉRIEURE À 1000 M² DANS LE SECTEUR DE LA SOUKRA ?</a:t>
            </a:r>
          </a:p>
        </p:txBody>
      </p:sp>
      <p:sp>
        <p:nvSpPr>
          <p:cNvPr id="20" name="TextBox 20"/>
          <p:cNvSpPr txBox="1"/>
          <p:nvPr/>
        </p:nvSpPr>
        <p:spPr>
          <a:xfrm>
            <a:off x="7932906" y="5850602"/>
            <a:ext cx="9058891" cy="729773"/>
          </a:xfrm>
          <a:prstGeom prst="rect">
            <a:avLst/>
          </a:prstGeom>
        </p:spPr>
        <p:txBody>
          <a:bodyPr lIns="0" tIns="0" rIns="0" bIns="0" rtlCol="0" anchor="t">
            <a:spAutoFit/>
          </a:bodyPr>
          <a:lstStyle/>
          <a:p>
            <a:pPr algn="ctr">
              <a:lnSpc>
                <a:spcPts val="2936"/>
              </a:lnSpc>
              <a:spcBef>
                <a:spcPct val="0"/>
              </a:spcBef>
            </a:pPr>
            <a:r>
              <a:rPr lang="en-US" sz="2447" b="1">
                <a:solidFill>
                  <a:srgbClr val="FFFBF7"/>
                </a:solidFill>
                <a:latin typeface="League Spartan"/>
                <a:ea typeface="League Spartan"/>
                <a:cs typeface="League Spartan"/>
                <a:sym typeface="League Spartan"/>
              </a:rPr>
              <a:t>COMMENT LES VARIATIONS CLIMATIQUES AFFECTENT-ELLES LA PRODUCTIVITÉ AGRICOLE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1102</Words>
  <Application>Microsoft Office PowerPoint</Application>
  <PresentationFormat>Custom</PresentationFormat>
  <Paragraphs>75</Paragraphs>
  <Slides>21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Poppins Bold</vt:lpstr>
      <vt:lpstr>Canva Sans Bold</vt:lpstr>
      <vt:lpstr>League Spartan</vt:lpstr>
      <vt:lpstr>Open Sauce Bold</vt:lpstr>
      <vt:lpstr>Times New Roman Bold</vt:lpstr>
      <vt:lpstr>Arial</vt:lpstr>
      <vt:lpstr>Calibri</vt:lpstr>
      <vt:lpstr>Times New Roman</vt:lpstr>
      <vt:lpstr>JetBrains Mono Bold</vt:lpstr>
      <vt:lpstr>JetBrains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QGIS</dc:title>
  <cp:lastModifiedBy>cnct</cp:lastModifiedBy>
  <cp:revision>8</cp:revision>
  <dcterms:created xsi:type="dcterms:W3CDTF">2006-08-16T00:00:00Z</dcterms:created>
  <dcterms:modified xsi:type="dcterms:W3CDTF">2025-02-11T15:26:09Z</dcterms:modified>
  <dc:identifier>DAGVU4SHaTw</dc:identifier>
</cp:coreProperties>
</file>